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Lora"/>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9" roundtripDataSignature="AMtx7mg8LiX7vZ1qasghZuYuNb+ehGrb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79FC01-3B3A-4DFC-B1E4-54E014599D7B}">
  <a:tblStyle styleId="{5879FC01-3B3A-4DFC-B1E4-54E014599D7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Lora-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Lora-italic.fntdata"/><Relationship Id="rId12" Type="http://schemas.openxmlformats.org/officeDocument/2006/relationships/slide" Target="slides/slide6.xml"/><Relationship Id="rId56" Type="http://schemas.openxmlformats.org/officeDocument/2006/relationships/font" Target="fonts/Lora-bold.fntdata"/><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Lor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a985b8d7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28a985b8d7e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a985b8d7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8a985b8d7e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a985b8d7e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8a985b8d7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a985b8d7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a985b8d7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8a985b8d7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8a985b8d7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a985b8d7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8a985b8d7e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8a985b8d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8a985b8d7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a985b8d7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8a985b8d7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8a985b8d7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8a985b8d7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8a985b8d7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28a985b8d7e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8a985b8d7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28a985b8d7e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a985b8d7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8a985b8d7e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8a985b8d7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8a985b8d7e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 name="Google Shape;1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 name="Shape 16"/>
        <p:cNvGrpSpPr/>
        <p:nvPr/>
      </p:nvGrpSpPr>
      <p:grpSpPr>
        <a:xfrm>
          <a:off x="0" y="0"/>
          <a:ext cx="0" cy="0"/>
          <a:chOff x="0" y="0"/>
          <a:chExt cx="0" cy="0"/>
        </a:xfrm>
      </p:grpSpPr>
      <p:sp>
        <p:nvSpPr>
          <p:cNvPr id="17" name="Google Shape;17;p4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 name="Google Shape;1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 name="Google Shape;21;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4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4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4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4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7"/>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0" name="Google Shape;4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52.jp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4.png"/><Relationship Id="rId11" Type="http://schemas.openxmlformats.org/officeDocument/2006/relationships/image" Target="../media/image14.png"/><Relationship Id="rId10" Type="http://schemas.openxmlformats.org/officeDocument/2006/relationships/image" Target="../media/image51.jpg"/><Relationship Id="rId9" Type="http://schemas.openxmlformats.org/officeDocument/2006/relationships/image" Target="../media/image52.jpg"/><Relationship Id="rId5" Type="http://schemas.openxmlformats.org/officeDocument/2006/relationships/image" Target="../media/image1.jpg"/><Relationship Id="rId6" Type="http://schemas.openxmlformats.org/officeDocument/2006/relationships/image" Target="../media/image21.png"/><Relationship Id="rId7" Type="http://schemas.openxmlformats.org/officeDocument/2006/relationships/image" Target="../media/image4.png"/><Relationship Id="rId8"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checkstyle.sourceforge.io/" TargetMode="External"/><Relationship Id="rId4" Type="http://schemas.openxmlformats.org/officeDocument/2006/relationships/hyperlink" Target="https://editorconfig.org/" TargetMode="External"/><Relationship Id="rId5" Type="http://schemas.openxmlformats.org/officeDocument/2006/relationships/hyperlink" Target="https://plugins.jetbrains.com/plugin/7973-sonarlint" TargetMode="External"/><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hyperlink" Target="https://google.github.io/styleguide/javaguide.html" TargetMode="External"/><Relationship Id="rId5" Type="http://schemas.openxmlformats.org/officeDocument/2006/relationships/hyperlink" Target="https://www.oracle.com/technetwork/java/codeconventions-150003.pdf" TargetMode="External"/><Relationship Id="rId6" Type="http://schemas.openxmlformats.org/officeDocument/2006/relationships/hyperlink" Target="https://medium.com/swlh/the-must-know-clean-code-principles-1371a14a2e75" TargetMode="External"/><Relationship Id="rId7" Type="http://schemas.openxmlformats.org/officeDocument/2006/relationships/hyperlink" Target="https://medium.com/swlh/40-tips-that-will-change-your-coding-skills-forever-bf9d6b936ccc" TargetMode="External"/><Relationship Id="rId8" Type="http://schemas.openxmlformats.org/officeDocument/2006/relationships/hyperlink" Target="https://medium.com/javascript-in-plain-english/the-jargon-all-developers-should-know-5fc6b062818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git-scm.com/downloads" TargetMode="External"/><Relationship Id="rId4" Type="http://schemas.openxmlformats.org/officeDocument/2006/relationships/hyperlink" Target="https://github.com/git-guides/install-git" TargetMode="External"/><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github.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classroom.github.com/a/BQJ1J0KM" TargetMode="External"/><Relationship Id="rId4" Type="http://schemas.openxmlformats.org/officeDocument/2006/relationships/image" Target="../media/image23.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jetbrains.com/idea/download/" TargetMode="External"/><Relationship Id="rId4" Type="http://schemas.openxmlformats.org/officeDocument/2006/relationships/image" Target="../media/image30.png"/><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46.png"/><Relationship Id="rId6"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drive.google.com/file/d/1OeWRtQqNFZUJwFf6U6zSrnOkHMY9JUo-/view" TargetMode="External"/><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47.png"/><Relationship Id="rId5" Type="http://schemas.openxmlformats.org/officeDocument/2006/relationships/image" Target="../media/image39.png"/><Relationship Id="rId6"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jetbrains.com/idea/download/" TargetMode="External"/><Relationship Id="rId4" Type="http://schemas.openxmlformats.org/officeDocument/2006/relationships/hyperlink" Target="https://github.com/git-guides/install-git" TargetMode="External"/><Relationship Id="rId5"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www-cs-students.stanford.edu/~blynn/gitmagic/intl/ru/" TargetMode="External"/><Relationship Id="rId4" Type="http://schemas.openxmlformats.org/officeDocument/2006/relationships/hyperlink" Target="https://git-scm.com/book/en/v2" TargetMode="External"/><Relationship Id="rId5" Type="http://schemas.openxmlformats.org/officeDocument/2006/relationships/hyperlink" Target="https://docs.github.com/en/get-started/quickstart/set-up-gi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strava.com/athletes/ybrahinets" TargetMode="External"/><Relationship Id="rId4" Type="http://schemas.openxmlformats.org/officeDocument/2006/relationships/hyperlink" Target="https://spd.tech/author/y-brahinets/" TargetMode="External"/><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title"/>
          </p:nvPr>
        </p:nvSpPr>
        <p:spPr>
          <a:xfrm>
            <a:off x="311700" y="1037550"/>
            <a:ext cx="8520600" cy="841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ru"/>
              <a:t>Lesson 1: Introduction</a:t>
            </a:r>
            <a:endParaRPr/>
          </a:p>
        </p:txBody>
      </p:sp>
      <p:sp>
        <p:nvSpPr>
          <p:cNvPr id="55" name="Google Shape;55;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56" name="Google Shape;56;p1"/>
          <p:cNvPicPr preferRelativeResize="0"/>
          <p:nvPr/>
        </p:nvPicPr>
        <p:blipFill rotWithShape="1">
          <a:blip r:embed="rId3">
            <a:alphaModFix/>
          </a:blip>
          <a:srcRect b="0" l="0" r="0" t="0"/>
          <a:stretch/>
        </p:blipFill>
        <p:spPr>
          <a:xfrm>
            <a:off x="6946350" y="4140675"/>
            <a:ext cx="1885950" cy="800100"/>
          </a:xfrm>
          <a:prstGeom prst="rect">
            <a:avLst/>
          </a:prstGeom>
          <a:noFill/>
          <a:ln>
            <a:noFill/>
          </a:ln>
        </p:spPr>
      </p:pic>
      <p:grpSp>
        <p:nvGrpSpPr>
          <p:cNvPr id="57" name="Google Shape;57;p1"/>
          <p:cNvGrpSpPr/>
          <p:nvPr/>
        </p:nvGrpSpPr>
        <p:grpSpPr>
          <a:xfrm>
            <a:off x="-25800" y="1916325"/>
            <a:ext cx="4970030" cy="1450"/>
            <a:chOff x="-25800" y="1916325"/>
            <a:chExt cx="4970030" cy="1450"/>
          </a:xfrm>
        </p:grpSpPr>
        <p:cxnSp>
          <p:nvCxnSpPr>
            <p:cNvPr id="58" name="Google Shape;58;p1"/>
            <p:cNvCxnSpPr/>
            <p:nvPr/>
          </p:nvCxnSpPr>
          <p:spPr>
            <a:xfrm>
              <a:off x="-25800" y="1916325"/>
              <a:ext cx="1907100" cy="0"/>
            </a:xfrm>
            <a:prstGeom prst="straightConnector1">
              <a:avLst/>
            </a:prstGeom>
            <a:noFill/>
            <a:ln cap="flat" cmpd="sng" w="76200">
              <a:solidFill>
                <a:schemeClr val="dk1"/>
              </a:solidFill>
              <a:prstDash val="solid"/>
              <a:round/>
              <a:headEnd len="sm" w="sm" type="none"/>
              <a:tailEnd len="sm" w="sm" type="none"/>
            </a:ln>
          </p:spPr>
        </p:cxnSp>
        <p:cxnSp>
          <p:nvCxnSpPr>
            <p:cNvPr id="59" name="Google Shape;59;p1"/>
            <p:cNvCxnSpPr/>
            <p:nvPr/>
          </p:nvCxnSpPr>
          <p:spPr>
            <a:xfrm>
              <a:off x="1881300" y="1917775"/>
              <a:ext cx="768300" cy="0"/>
            </a:xfrm>
            <a:prstGeom prst="straightConnector1">
              <a:avLst/>
            </a:prstGeom>
            <a:noFill/>
            <a:ln cap="flat" cmpd="sng" w="76200">
              <a:solidFill>
                <a:schemeClr val="accent5"/>
              </a:solidFill>
              <a:prstDash val="solid"/>
              <a:round/>
              <a:headEnd len="sm" w="sm" type="none"/>
              <a:tailEnd len="sm" w="sm" type="none"/>
            </a:ln>
          </p:spPr>
        </p:cxnSp>
        <p:cxnSp>
          <p:nvCxnSpPr>
            <p:cNvPr id="60" name="Google Shape;60;p1"/>
            <p:cNvCxnSpPr/>
            <p:nvPr/>
          </p:nvCxnSpPr>
          <p:spPr>
            <a:xfrm>
              <a:off x="2643300" y="1917775"/>
              <a:ext cx="768300" cy="0"/>
            </a:xfrm>
            <a:prstGeom prst="straightConnector1">
              <a:avLst/>
            </a:prstGeom>
            <a:noFill/>
            <a:ln cap="flat" cmpd="sng" w="76200">
              <a:solidFill>
                <a:srgbClr val="4A86E8"/>
              </a:solidFill>
              <a:prstDash val="solid"/>
              <a:round/>
              <a:headEnd len="sm" w="sm" type="none"/>
              <a:tailEnd len="sm" w="sm" type="none"/>
            </a:ln>
          </p:spPr>
        </p:cxnSp>
        <p:cxnSp>
          <p:nvCxnSpPr>
            <p:cNvPr id="61" name="Google Shape;61;p1"/>
            <p:cNvCxnSpPr/>
            <p:nvPr/>
          </p:nvCxnSpPr>
          <p:spPr>
            <a:xfrm>
              <a:off x="3405300" y="1917775"/>
              <a:ext cx="768300" cy="0"/>
            </a:xfrm>
            <a:prstGeom prst="straightConnector1">
              <a:avLst/>
            </a:prstGeom>
            <a:noFill/>
            <a:ln cap="flat" cmpd="sng" w="76200">
              <a:solidFill>
                <a:schemeClr val="accent4"/>
              </a:solidFill>
              <a:prstDash val="solid"/>
              <a:round/>
              <a:headEnd len="sm" w="sm" type="none"/>
              <a:tailEnd len="sm" w="sm" type="none"/>
            </a:ln>
          </p:spPr>
        </p:cxnSp>
        <p:cxnSp>
          <p:nvCxnSpPr>
            <p:cNvPr id="62" name="Google Shape;62;p1"/>
            <p:cNvCxnSpPr/>
            <p:nvPr/>
          </p:nvCxnSpPr>
          <p:spPr>
            <a:xfrm>
              <a:off x="4175930" y="1917775"/>
              <a:ext cx="768300" cy="0"/>
            </a:xfrm>
            <a:prstGeom prst="straightConnector1">
              <a:avLst/>
            </a:prstGeom>
            <a:noFill/>
            <a:ln cap="flat" cmpd="sng" w="76200">
              <a:solidFill>
                <a:srgbClr val="FF0000"/>
              </a:solidFill>
              <a:prstDash val="solid"/>
              <a:round/>
              <a:headEnd len="sm" w="sm" type="none"/>
              <a:tailEnd len="sm" w="sm"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8a985b8d7e_0_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ru" sz="2420"/>
              <a:t>Vasya Rudas</a:t>
            </a:r>
            <a:endParaRPr sz="2420"/>
          </a:p>
        </p:txBody>
      </p:sp>
      <p:sp>
        <p:nvSpPr>
          <p:cNvPr id="129" name="Google Shape;129;g28a985b8d7e_0_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30" name="Google Shape;130;g28a985b8d7e_0_114"/>
          <p:cNvSpPr txBox="1"/>
          <p:nvPr/>
        </p:nvSpPr>
        <p:spPr>
          <a:xfrm>
            <a:off x="4428938" y="1017725"/>
            <a:ext cx="4223400" cy="38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800">
                <a:solidFill>
                  <a:schemeClr val="lt2"/>
                </a:solidFill>
              </a:rPr>
              <a:t>GeekHub 3 graduate</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Mentoring at GeekHub 8th season in a row</a:t>
            </a:r>
            <a:endParaRPr sz="1800">
              <a:solidFill>
                <a:schemeClr val="lt2"/>
              </a:solidFill>
            </a:endParaRPr>
          </a:p>
          <a:p>
            <a:pPr indent="0" lvl="0" marL="0" rtl="0" algn="l">
              <a:lnSpc>
                <a:spcPct val="115000"/>
              </a:lnSpc>
              <a:spcBef>
                <a:spcPts val="0"/>
              </a:spcBef>
              <a:spcAft>
                <a:spcPts val="0"/>
              </a:spcAft>
              <a:buNone/>
            </a:pPr>
            <a:r>
              <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Work 8+ years in SPD-Ukraine</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Fan of Intellij IDEA and Kotlin language</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Follow TDD and Clean Code principles</a:t>
            </a:r>
            <a:endParaRPr sz="1800">
              <a:solidFill>
                <a:schemeClr val="lt2"/>
              </a:solidFill>
            </a:endParaRPr>
          </a:p>
          <a:p>
            <a:pPr indent="0" lvl="0" marL="0" rtl="0" algn="l">
              <a:lnSpc>
                <a:spcPct val="115000"/>
              </a:lnSpc>
              <a:spcBef>
                <a:spcPts val="0"/>
              </a:spcBef>
              <a:spcAft>
                <a:spcPts val="0"/>
              </a:spcAft>
              <a:buNone/>
            </a:pPr>
            <a:r>
              <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Retro/Indie Gamer 👾</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Learn DJ-ing and Music Production as a hobby</a:t>
            </a:r>
            <a:endParaRPr sz="1800">
              <a:solidFill>
                <a:schemeClr val="lt2"/>
              </a:solidFill>
            </a:endParaRPr>
          </a:p>
        </p:txBody>
      </p:sp>
      <p:pic>
        <p:nvPicPr>
          <p:cNvPr id="131" name="Google Shape;131;g28a985b8d7e_0_114"/>
          <p:cNvPicPr preferRelativeResize="0"/>
          <p:nvPr/>
        </p:nvPicPr>
        <p:blipFill rotWithShape="1">
          <a:blip r:embed="rId3">
            <a:alphaModFix/>
          </a:blip>
          <a:srcRect b="0" l="0" r="0" t="0"/>
          <a:stretch/>
        </p:blipFill>
        <p:spPr>
          <a:xfrm>
            <a:off x="546994" y="1105525"/>
            <a:ext cx="3641662" cy="3645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8a985b8d7e_0_1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ru" sz="2420"/>
              <a:t>Lector Assistants</a:t>
            </a:r>
            <a:endParaRPr sz="2420"/>
          </a:p>
        </p:txBody>
      </p:sp>
      <p:sp>
        <p:nvSpPr>
          <p:cNvPr id="137" name="Google Shape;137;g28a985b8d7e_0_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138" name="Google Shape;138;g28a985b8d7e_0_126"/>
          <p:cNvPicPr preferRelativeResize="0"/>
          <p:nvPr/>
        </p:nvPicPr>
        <p:blipFill>
          <a:blip r:embed="rId3">
            <a:alphaModFix/>
          </a:blip>
          <a:stretch>
            <a:fillRect/>
          </a:stretch>
        </p:blipFill>
        <p:spPr>
          <a:xfrm>
            <a:off x="311700" y="1335162"/>
            <a:ext cx="2473175" cy="2473175"/>
          </a:xfrm>
          <a:prstGeom prst="rect">
            <a:avLst/>
          </a:prstGeom>
          <a:noFill/>
          <a:ln>
            <a:noFill/>
          </a:ln>
        </p:spPr>
      </p:pic>
      <p:pic>
        <p:nvPicPr>
          <p:cNvPr id="139" name="Google Shape;139;g28a985b8d7e_0_126"/>
          <p:cNvPicPr preferRelativeResize="0"/>
          <p:nvPr/>
        </p:nvPicPr>
        <p:blipFill>
          <a:blip r:embed="rId4">
            <a:alphaModFix/>
          </a:blip>
          <a:stretch>
            <a:fillRect/>
          </a:stretch>
        </p:blipFill>
        <p:spPr>
          <a:xfrm>
            <a:off x="3335413" y="1335163"/>
            <a:ext cx="2473174" cy="2473174"/>
          </a:xfrm>
          <a:prstGeom prst="rect">
            <a:avLst/>
          </a:prstGeom>
          <a:noFill/>
          <a:ln>
            <a:noFill/>
          </a:ln>
        </p:spPr>
      </p:pic>
      <p:pic>
        <p:nvPicPr>
          <p:cNvPr id="140" name="Google Shape;140;g28a985b8d7e_0_126"/>
          <p:cNvPicPr preferRelativeResize="0"/>
          <p:nvPr/>
        </p:nvPicPr>
        <p:blipFill>
          <a:blip r:embed="rId5">
            <a:alphaModFix/>
          </a:blip>
          <a:stretch>
            <a:fillRect/>
          </a:stretch>
        </p:blipFill>
        <p:spPr>
          <a:xfrm>
            <a:off x="6359125" y="1335150"/>
            <a:ext cx="2473175" cy="2473175"/>
          </a:xfrm>
          <a:prstGeom prst="rect">
            <a:avLst/>
          </a:prstGeom>
          <a:noFill/>
          <a:ln>
            <a:noFill/>
          </a:ln>
        </p:spPr>
      </p:pic>
      <p:sp>
        <p:nvSpPr>
          <p:cNvPr id="141" name="Google Shape;141;g28a985b8d7e_0_126"/>
          <p:cNvSpPr txBox="1"/>
          <p:nvPr>
            <p:ph type="title"/>
          </p:nvPr>
        </p:nvSpPr>
        <p:spPr>
          <a:xfrm>
            <a:off x="311688" y="3808325"/>
            <a:ext cx="247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ru" sz="2120"/>
              <a:t>Andrii Yeromenko</a:t>
            </a:r>
            <a:endParaRPr sz="2120"/>
          </a:p>
        </p:txBody>
      </p:sp>
      <p:sp>
        <p:nvSpPr>
          <p:cNvPr id="142" name="Google Shape;142;g28a985b8d7e_0_126"/>
          <p:cNvSpPr txBox="1"/>
          <p:nvPr>
            <p:ph type="title"/>
          </p:nvPr>
        </p:nvSpPr>
        <p:spPr>
          <a:xfrm>
            <a:off x="3335400" y="3808325"/>
            <a:ext cx="247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ru" sz="2120"/>
              <a:t>Serhii Kuzin</a:t>
            </a:r>
            <a:endParaRPr sz="2120"/>
          </a:p>
        </p:txBody>
      </p:sp>
      <p:sp>
        <p:nvSpPr>
          <p:cNvPr id="143" name="Google Shape;143;g28a985b8d7e_0_126"/>
          <p:cNvSpPr txBox="1"/>
          <p:nvPr>
            <p:ph type="title"/>
          </p:nvPr>
        </p:nvSpPr>
        <p:spPr>
          <a:xfrm>
            <a:off x="6359100" y="3808325"/>
            <a:ext cx="247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ru" sz="2120"/>
              <a:t>Andrew Bereza</a:t>
            </a:r>
            <a:endParaRPr sz="212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g28a985b8d7e_0_1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9" name="Google Shape;149;g28a985b8d7e_0_1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0" name="Google Shape;150;g28a985b8d7e_0_1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51" name="Google Shape;151;g28a985b8d7e_0_189"/>
          <p:cNvPicPr preferRelativeResize="0"/>
          <p:nvPr/>
        </p:nvPicPr>
        <p:blipFill>
          <a:blip r:embed="rId3">
            <a:alphaModFix/>
          </a:blip>
          <a:stretch>
            <a:fillRect/>
          </a:stretch>
        </p:blipFill>
        <p:spPr>
          <a:xfrm>
            <a:off x="1390650" y="709613"/>
            <a:ext cx="6362700" cy="3724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g28a985b8d7e_0_167"/>
          <p:cNvPicPr preferRelativeResize="0"/>
          <p:nvPr/>
        </p:nvPicPr>
        <p:blipFill>
          <a:blip r:embed="rId3">
            <a:alphaModFix/>
          </a:blip>
          <a:stretch>
            <a:fillRect/>
          </a:stretch>
        </p:blipFill>
        <p:spPr>
          <a:xfrm>
            <a:off x="2456838" y="965275"/>
            <a:ext cx="1983651" cy="1983626"/>
          </a:xfrm>
          <a:prstGeom prst="rect">
            <a:avLst/>
          </a:prstGeom>
          <a:noFill/>
          <a:ln>
            <a:noFill/>
          </a:ln>
        </p:spPr>
      </p:pic>
      <p:sp>
        <p:nvSpPr>
          <p:cNvPr id="157" name="Google Shape;157;g28a985b8d7e_0_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Teacher vs Mentor</a:t>
            </a:r>
            <a:endParaRPr/>
          </a:p>
        </p:txBody>
      </p:sp>
      <p:sp>
        <p:nvSpPr>
          <p:cNvPr id="158" name="Google Shape;158;g28a985b8d7e_0_1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ru"/>
              <a:t>‹#›</a:t>
            </a:fld>
            <a:endParaRPr/>
          </a:p>
        </p:txBody>
      </p:sp>
      <p:pic>
        <p:nvPicPr>
          <p:cNvPr id="159" name="Google Shape;159;g28a985b8d7e_0_167"/>
          <p:cNvPicPr preferRelativeResize="0"/>
          <p:nvPr/>
        </p:nvPicPr>
        <p:blipFill>
          <a:blip r:embed="rId4">
            <a:alphaModFix/>
          </a:blip>
          <a:stretch>
            <a:fillRect/>
          </a:stretch>
        </p:blipFill>
        <p:spPr>
          <a:xfrm>
            <a:off x="463450" y="1105575"/>
            <a:ext cx="1983652" cy="1898574"/>
          </a:xfrm>
          <a:prstGeom prst="rect">
            <a:avLst/>
          </a:prstGeom>
          <a:noFill/>
          <a:ln>
            <a:noFill/>
          </a:ln>
        </p:spPr>
      </p:pic>
      <p:pic>
        <p:nvPicPr>
          <p:cNvPr id="160" name="Google Shape;160;g28a985b8d7e_0_167"/>
          <p:cNvPicPr preferRelativeResize="0"/>
          <p:nvPr/>
        </p:nvPicPr>
        <p:blipFill rotWithShape="1">
          <a:blip r:embed="rId5">
            <a:alphaModFix/>
          </a:blip>
          <a:srcRect b="0" l="0" r="0" t="0"/>
          <a:stretch/>
        </p:blipFill>
        <p:spPr>
          <a:xfrm>
            <a:off x="6974300" y="2691850"/>
            <a:ext cx="1816275" cy="1818199"/>
          </a:xfrm>
          <a:prstGeom prst="rect">
            <a:avLst/>
          </a:prstGeom>
          <a:noFill/>
          <a:ln>
            <a:noFill/>
          </a:ln>
        </p:spPr>
      </p:pic>
      <p:pic>
        <p:nvPicPr>
          <p:cNvPr id="161" name="Google Shape;161;g28a985b8d7e_0_167"/>
          <p:cNvPicPr preferRelativeResize="0"/>
          <p:nvPr/>
        </p:nvPicPr>
        <p:blipFill rotWithShape="1">
          <a:blip r:embed="rId6">
            <a:alphaModFix/>
          </a:blip>
          <a:srcRect b="12722" l="0" r="0" t="11908"/>
          <a:stretch/>
        </p:blipFill>
        <p:spPr>
          <a:xfrm>
            <a:off x="4928150" y="2571751"/>
            <a:ext cx="2228348" cy="2239176"/>
          </a:xfrm>
          <a:prstGeom prst="rect">
            <a:avLst/>
          </a:prstGeom>
          <a:noFill/>
          <a:ln>
            <a:noFill/>
          </a:ln>
        </p:spPr>
      </p:pic>
      <p:pic>
        <p:nvPicPr>
          <p:cNvPr id="162" name="Google Shape;162;g28a985b8d7e_0_167"/>
          <p:cNvPicPr preferRelativeResize="0"/>
          <p:nvPr/>
        </p:nvPicPr>
        <p:blipFill rotWithShape="1">
          <a:blip r:embed="rId7">
            <a:alphaModFix/>
          </a:blip>
          <a:srcRect b="27771" l="8564" r="7054" t="9196"/>
          <a:stretch/>
        </p:blipFill>
        <p:spPr>
          <a:xfrm>
            <a:off x="4450225" y="281650"/>
            <a:ext cx="2151024" cy="2142474"/>
          </a:xfrm>
          <a:prstGeom prst="rect">
            <a:avLst/>
          </a:prstGeom>
          <a:noFill/>
          <a:ln>
            <a:noFill/>
          </a:ln>
        </p:spPr>
      </p:pic>
      <p:pic>
        <p:nvPicPr>
          <p:cNvPr id="163" name="Google Shape;163;g28a985b8d7e_0_167"/>
          <p:cNvPicPr preferRelativeResize="0"/>
          <p:nvPr/>
        </p:nvPicPr>
        <p:blipFill rotWithShape="1">
          <a:blip r:embed="rId8">
            <a:alphaModFix/>
          </a:blip>
          <a:srcRect b="0" l="25255" r="0" t="42945"/>
          <a:stretch/>
        </p:blipFill>
        <p:spPr>
          <a:xfrm>
            <a:off x="6498150" y="752173"/>
            <a:ext cx="2050702" cy="2087173"/>
          </a:xfrm>
          <a:prstGeom prst="rect">
            <a:avLst/>
          </a:prstGeom>
          <a:noFill/>
          <a:ln>
            <a:noFill/>
          </a:ln>
        </p:spPr>
      </p:pic>
      <p:pic>
        <p:nvPicPr>
          <p:cNvPr id="164" name="Google Shape;164;g28a985b8d7e_0_167"/>
          <p:cNvPicPr preferRelativeResize="0"/>
          <p:nvPr/>
        </p:nvPicPr>
        <p:blipFill>
          <a:blip r:embed="rId9">
            <a:alphaModFix/>
          </a:blip>
          <a:stretch>
            <a:fillRect/>
          </a:stretch>
        </p:blipFill>
        <p:spPr>
          <a:xfrm>
            <a:off x="3480797" y="2797402"/>
            <a:ext cx="1983651" cy="1983651"/>
          </a:xfrm>
          <a:prstGeom prst="rect">
            <a:avLst/>
          </a:prstGeom>
          <a:noFill/>
          <a:ln>
            <a:noFill/>
          </a:ln>
        </p:spPr>
      </p:pic>
      <p:pic>
        <p:nvPicPr>
          <p:cNvPr id="165" name="Google Shape;165;g28a985b8d7e_0_167"/>
          <p:cNvPicPr preferRelativeResize="0"/>
          <p:nvPr/>
        </p:nvPicPr>
        <p:blipFill>
          <a:blip r:embed="rId10">
            <a:alphaModFix/>
          </a:blip>
          <a:stretch>
            <a:fillRect/>
          </a:stretch>
        </p:blipFill>
        <p:spPr>
          <a:xfrm>
            <a:off x="2081924" y="3014900"/>
            <a:ext cx="1816274" cy="1849530"/>
          </a:xfrm>
          <a:prstGeom prst="rect">
            <a:avLst/>
          </a:prstGeom>
          <a:noFill/>
          <a:ln>
            <a:noFill/>
          </a:ln>
        </p:spPr>
      </p:pic>
      <p:pic>
        <p:nvPicPr>
          <p:cNvPr id="166" name="Google Shape;166;g28a985b8d7e_0_167"/>
          <p:cNvPicPr preferRelativeResize="0"/>
          <p:nvPr/>
        </p:nvPicPr>
        <p:blipFill>
          <a:blip r:embed="rId11">
            <a:alphaModFix/>
          </a:blip>
          <a:stretch>
            <a:fillRect/>
          </a:stretch>
        </p:blipFill>
        <p:spPr>
          <a:xfrm>
            <a:off x="576750" y="2839349"/>
            <a:ext cx="1899750" cy="189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8a985b8d7e_0_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Teacher vs Mentor</a:t>
            </a:r>
            <a:endParaRPr/>
          </a:p>
        </p:txBody>
      </p:sp>
      <p:sp>
        <p:nvSpPr>
          <p:cNvPr id="172" name="Google Shape;172;g28a985b8d7e_0_1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73" name="Google Shape;173;g28a985b8d7e_0_174"/>
          <p:cNvPicPr preferRelativeResize="0"/>
          <p:nvPr/>
        </p:nvPicPr>
        <p:blipFill rotWithShape="1">
          <a:blip r:embed="rId3">
            <a:alphaModFix/>
          </a:blip>
          <a:srcRect b="15210" l="0" r="33470" t="19871"/>
          <a:stretch/>
        </p:blipFill>
        <p:spPr>
          <a:xfrm>
            <a:off x="1713000" y="1093225"/>
            <a:ext cx="5718026" cy="37189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Study Plan: Java Core</a:t>
            </a:r>
            <a:endParaRPr/>
          </a:p>
        </p:txBody>
      </p:sp>
      <p:sp>
        <p:nvSpPr>
          <p:cNvPr id="179" name="Google Shape;17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80" name="Google Shape;180;p7"/>
          <p:cNvSpPr txBox="1"/>
          <p:nvPr>
            <p:ph idx="1" type="body"/>
          </p:nvPr>
        </p:nvSpPr>
        <p:spPr>
          <a:xfrm>
            <a:off x="311700" y="1152475"/>
            <a:ext cx="5411700" cy="34164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50000"/>
              </a:lnSpc>
              <a:spcBef>
                <a:spcPts val="0"/>
              </a:spcBef>
              <a:spcAft>
                <a:spcPts val="0"/>
              </a:spcAft>
              <a:buSzPct val="100000"/>
              <a:buAutoNum type="arabicPeriod"/>
            </a:pPr>
            <a:r>
              <a:rPr lang="ru"/>
              <a:t>Introduction </a:t>
            </a:r>
            <a:endParaRPr/>
          </a:p>
          <a:p>
            <a:pPr indent="-334327" lvl="0" marL="457200" rtl="0" algn="l">
              <a:lnSpc>
                <a:spcPct val="150000"/>
              </a:lnSpc>
              <a:spcBef>
                <a:spcPts val="0"/>
              </a:spcBef>
              <a:spcAft>
                <a:spcPts val="0"/>
              </a:spcAft>
              <a:buSzPct val="100000"/>
              <a:buAutoNum type="arabicPeriod"/>
            </a:pPr>
            <a:r>
              <a:rPr lang="ru"/>
              <a:t>Basics </a:t>
            </a:r>
            <a:endParaRPr/>
          </a:p>
          <a:p>
            <a:pPr indent="-334327" lvl="0" marL="457200" rtl="0" algn="l">
              <a:lnSpc>
                <a:spcPct val="150000"/>
              </a:lnSpc>
              <a:spcBef>
                <a:spcPts val="0"/>
              </a:spcBef>
              <a:spcAft>
                <a:spcPts val="0"/>
              </a:spcAft>
              <a:buSzPct val="100000"/>
              <a:buAutoNum type="arabicPeriod"/>
            </a:pPr>
            <a:r>
              <a:rPr lang="ru"/>
              <a:t>Object-oriented Programming </a:t>
            </a:r>
            <a:endParaRPr/>
          </a:p>
          <a:p>
            <a:pPr indent="-334327" lvl="0" marL="457200" rtl="0" algn="l">
              <a:lnSpc>
                <a:spcPct val="150000"/>
              </a:lnSpc>
              <a:spcBef>
                <a:spcPts val="0"/>
              </a:spcBef>
              <a:spcAft>
                <a:spcPts val="0"/>
              </a:spcAft>
              <a:buSzPct val="100000"/>
              <a:buAutoNum type="arabicPeriod"/>
            </a:pPr>
            <a:r>
              <a:rPr lang="ru"/>
              <a:t>Generics. Collections Framework </a:t>
            </a:r>
            <a:endParaRPr/>
          </a:p>
          <a:p>
            <a:pPr indent="-334327" lvl="0" marL="457200" rtl="0" algn="l">
              <a:lnSpc>
                <a:spcPct val="150000"/>
              </a:lnSpc>
              <a:spcBef>
                <a:spcPts val="0"/>
              </a:spcBef>
              <a:spcAft>
                <a:spcPts val="0"/>
              </a:spcAft>
              <a:buSzPct val="100000"/>
              <a:buAutoNum type="arabicPeriod"/>
            </a:pPr>
            <a:r>
              <a:rPr lang="ru"/>
              <a:t>Error Propagation and Handling, Input/Output</a:t>
            </a:r>
            <a:endParaRPr/>
          </a:p>
          <a:p>
            <a:pPr indent="-334327" lvl="0" marL="457200" rtl="0" algn="l">
              <a:lnSpc>
                <a:spcPct val="150000"/>
              </a:lnSpc>
              <a:spcBef>
                <a:spcPts val="0"/>
              </a:spcBef>
              <a:spcAft>
                <a:spcPts val="0"/>
              </a:spcAft>
              <a:buSzPct val="100000"/>
              <a:buAutoNum type="arabicPeriod"/>
            </a:pPr>
            <a:r>
              <a:rPr lang="ru"/>
              <a:t>Unit Testing, Mocks </a:t>
            </a:r>
            <a:endParaRPr/>
          </a:p>
          <a:p>
            <a:pPr indent="-334327" lvl="0" marL="457200" rtl="0" algn="l">
              <a:lnSpc>
                <a:spcPct val="150000"/>
              </a:lnSpc>
              <a:spcBef>
                <a:spcPts val="0"/>
              </a:spcBef>
              <a:spcAft>
                <a:spcPts val="0"/>
              </a:spcAft>
              <a:buSzPct val="100000"/>
              <a:buAutoNum type="arabicPeriod"/>
            </a:pPr>
            <a:r>
              <a:rPr lang="ru"/>
              <a:t>Functional Programming, Optional, Stream API</a:t>
            </a:r>
            <a:endParaRPr/>
          </a:p>
          <a:p>
            <a:pPr indent="-334327" lvl="0" marL="457200" rtl="0" algn="l">
              <a:lnSpc>
                <a:spcPct val="150000"/>
              </a:lnSpc>
              <a:spcBef>
                <a:spcPts val="0"/>
              </a:spcBef>
              <a:spcAft>
                <a:spcPts val="0"/>
              </a:spcAft>
              <a:buSzPct val="100000"/>
              <a:buAutoNum type="arabicPeriod"/>
            </a:pPr>
            <a:r>
              <a:rPr lang="ru"/>
              <a:t>Concurrency </a:t>
            </a:r>
            <a:endParaRPr/>
          </a:p>
          <a:p>
            <a:pPr indent="-334327" lvl="0" marL="457200" rtl="0" algn="l">
              <a:lnSpc>
                <a:spcPct val="150000"/>
              </a:lnSpc>
              <a:spcBef>
                <a:spcPts val="0"/>
              </a:spcBef>
              <a:spcAft>
                <a:spcPts val="0"/>
              </a:spcAft>
              <a:buSzPct val="100000"/>
              <a:buAutoNum type="arabicPeriod"/>
            </a:pPr>
            <a:r>
              <a:rPr lang="ru"/>
              <a:t>Reflection </a:t>
            </a:r>
            <a:endParaRPr/>
          </a:p>
          <a:p>
            <a:pPr indent="-334327" lvl="0" marL="457200" rtl="0" algn="l">
              <a:lnSpc>
                <a:spcPct val="150000"/>
              </a:lnSpc>
              <a:spcBef>
                <a:spcPts val="0"/>
              </a:spcBef>
              <a:spcAft>
                <a:spcPts val="0"/>
              </a:spcAft>
              <a:buSzPct val="100000"/>
              <a:buAutoNum type="arabicPeriod"/>
            </a:pPr>
            <a:r>
              <a:rPr lang="ru"/>
              <a:t>Software Craftsmanship</a:t>
            </a:r>
            <a:endParaRPr/>
          </a:p>
        </p:txBody>
      </p:sp>
      <p:sp>
        <p:nvSpPr>
          <p:cNvPr id="181" name="Google Shape;181;p7"/>
          <p:cNvSpPr txBox="1"/>
          <p:nvPr>
            <p:ph idx="1" type="body"/>
          </p:nvPr>
        </p:nvSpPr>
        <p:spPr>
          <a:xfrm>
            <a:off x="415700" y="4573675"/>
            <a:ext cx="7425600" cy="346200"/>
          </a:xfrm>
          <a:prstGeom prst="rect">
            <a:avLst/>
          </a:prstGeom>
          <a:noFill/>
          <a:ln>
            <a:noFill/>
          </a:ln>
        </p:spPr>
        <p:txBody>
          <a:bodyPr anchorCtr="0" anchor="t" bIns="91425" lIns="91425" spcFirstLastPara="1" rIns="91425" wrap="square" tIns="91425">
            <a:normAutofit fontScale="55000"/>
          </a:bodyPr>
          <a:lstStyle/>
          <a:p>
            <a:pPr indent="0" lvl="0" marL="0" rtl="0" algn="l">
              <a:lnSpc>
                <a:spcPct val="150000"/>
              </a:lnSpc>
              <a:spcBef>
                <a:spcPts val="0"/>
              </a:spcBef>
              <a:spcAft>
                <a:spcPts val="1200"/>
              </a:spcAft>
              <a:buSzPct val="181818"/>
              <a:buNone/>
            </a:pPr>
            <a:r>
              <a:rPr lang="ru"/>
              <a:t>*Practice can be added or removed on the fly</a:t>
            </a:r>
            <a:endParaRPr/>
          </a:p>
        </p:txBody>
      </p:sp>
      <p:pic>
        <p:nvPicPr>
          <p:cNvPr id="182" name="Google Shape;182;p7"/>
          <p:cNvPicPr preferRelativeResize="0"/>
          <p:nvPr/>
        </p:nvPicPr>
        <p:blipFill rotWithShape="1">
          <a:blip r:embed="rId3">
            <a:alphaModFix/>
          </a:blip>
          <a:srcRect b="0" l="0" r="0" t="0"/>
          <a:stretch/>
        </p:blipFill>
        <p:spPr>
          <a:xfrm>
            <a:off x="3589625" y="403125"/>
            <a:ext cx="656500" cy="656500"/>
          </a:xfrm>
          <a:prstGeom prst="rect">
            <a:avLst/>
          </a:prstGeom>
          <a:noFill/>
          <a:ln>
            <a:noFill/>
          </a:ln>
        </p:spPr>
      </p:pic>
      <p:pic>
        <p:nvPicPr>
          <p:cNvPr id="183" name="Google Shape;183;p7"/>
          <p:cNvPicPr preferRelativeResize="0"/>
          <p:nvPr/>
        </p:nvPicPr>
        <p:blipFill rotWithShape="1">
          <a:blip r:embed="rId4">
            <a:alphaModFix/>
          </a:blip>
          <a:srcRect b="12929" l="0" r="0" t="12158"/>
          <a:stretch/>
        </p:blipFill>
        <p:spPr>
          <a:xfrm>
            <a:off x="5311450" y="1042650"/>
            <a:ext cx="3640500" cy="363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Study Plan: Java for Web</a:t>
            </a:r>
            <a:endParaRPr/>
          </a:p>
        </p:txBody>
      </p:sp>
      <p:sp>
        <p:nvSpPr>
          <p:cNvPr id="189" name="Google Shape;18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90" name="Google Shape;190;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0000" lnSpcReduction="10000"/>
          </a:bodyPr>
          <a:lstStyle/>
          <a:p>
            <a:pPr indent="-308610" lvl="0" marL="457200" rtl="0" algn="l">
              <a:lnSpc>
                <a:spcPct val="150000"/>
              </a:lnSpc>
              <a:spcBef>
                <a:spcPts val="0"/>
              </a:spcBef>
              <a:spcAft>
                <a:spcPts val="0"/>
              </a:spcAft>
              <a:buSzPct val="100000"/>
              <a:buAutoNum type="arabicPeriod"/>
            </a:pPr>
            <a:r>
              <a:rPr lang="ru"/>
              <a:t>Gradle</a:t>
            </a:r>
            <a:endParaRPr/>
          </a:p>
          <a:p>
            <a:pPr indent="-308610" lvl="0" marL="457200" rtl="0" algn="l">
              <a:lnSpc>
                <a:spcPct val="150000"/>
              </a:lnSpc>
              <a:spcBef>
                <a:spcPts val="0"/>
              </a:spcBef>
              <a:spcAft>
                <a:spcPts val="0"/>
              </a:spcAft>
              <a:buSzPct val="100000"/>
              <a:buAutoNum type="arabicPeriod"/>
            </a:pPr>
            <a:r>
              <a:rPr lang="ru"/>
              <a:t>Spring IoC</a:t>
            </a:r>
            <a:endParaRPr/>
          </a:p>
          <a:p>
            <a:pPr indent="-308610" lvl="0" marL="457200" rtl="0" algn="l">
              <a:lnSpc>
                <a:spcPct val="150000"/>
              </a:lnSpc>
              <a:spcBef>
                <a:spcPts val="0"/>
              </a:spcBef>
              <a:spcAft>
                <a:spcPts val="0"/>
              </a:spcAft>
              <a:buSzPct val="100000"/>
              <a:buAutoNum type="arabicPeriod"/>
            </a:pPr>
            <a:r>
              <a:rPr lang="ru"/>
              <a:t>JDBC, Spring JDBC, Flyway</a:t>
            </a:r>
            <a:endParaRPr/>
          </a:p>
          <a:p>
            <a:pPr indent="-308610" lvl="0" marL="457200" rtl="0" algn="l">
              <a:lnSpc>
                <a:spcPct val="150000"/>
              </a:lnSpc>
              <a:spcBef>
                <a:spcPts val="0"/>
              </a:spcBef>
              <a:spcAft>
                <a:spcPts val="0"/>
              </a:spcAft>
              <a:buSzPct val="100000"/>
              <a:buAutoNum type="arabicPeriod"/>
            </a:pPr>
            <a:r>
              <a:rPr lang="ru"/>
              <a:t>CI/CD</a:t>
            </a:r>
            <a:endParaRPr/>
          </a:p>
          <a:p>
            <a:pPr indent="-308610" lvl="0" marL="457200" rtl="0" algn="l">
              <a:lnSpc>
                <a:spcPct val="150000"/>
              </a:lnSpc>
              <a:spcBef>
                <a:spcPts val="0"/>
              </a:spcBef>
              <a:spcAft>
                <a:spcPts val="0"/>
              </a:spcAft>
              <a:buSzPct val="100000"/>
              <a:buAutoNum type="arabicPeriod"/>
            </a:pPr>
            <a:r>
              <a:rPr lang="ru"/>
              <a:t>Spring MVC, Boot</a:t>
            </a:r>
            <a:endParaRPr/>
          </a:p>
          <a:p>
            <a:pPr indent="-308610" lvl="0" marL="457200" rtl="0" algn="l">
              <a:lnSpc>
                <a:spcPct val="150000"/>
              </a:lnSpc>
              <a:spcBef>
                <a:spcPts val="0"/>
              </a:spcBef>
              <a:spcAft>
                <a:spcPts val="0"/>
              </a:spcAft>
              <a:buSzPct val="100000"/>
              <a:buAutoNum type="arabicPeriod"/>
            </a:pPr>
            <a:r>
              <a:rPr lang="ru"/>
              <a:t>Front End</a:t>
            </a:r>
            <a:endParaRPr/>
          </a:p>
          <a:p>
            <a:pPr indent="-308610" lvl="0" marL="457200" rtl="0" algn="l">
              <a:lnSpc>
                <a:spcPct val="150000"/>
              </a:lnSpc>
              <a:spcBef>
                <a:spcPts val="0"/>
              </a:spcBef>
              <a:spcAft>
                <a:spcPts val="0"/>
              </a:spcAft>
              <a:buSzPct val="100000"/>
              <a:buAutoNum type="arabicPeriod"/>
            </a:pPr>
            <a:r>
              <a:rPr lang="ru"/>
              <a:t>REST, Swagger</a:t>
            </a:r>
            <a:endParaRPr/>
          </a:p>
          <a:p>
            <a:pPr indent="-308610" lvl="0" marL="457200" rtl="0" algn="l">
              <a:lnSpc>
                <a:spcPct val="150000"/>
              </a:lnSpc>
              <a:spcBef>
                <a:spcPts val="0"/>
              </a:spcBef>
              <a:spcAft>
                <a:spcPts val="0"/>
              </a:spcAft>
              <a:buSzPct val="100000"/>
              <a:buAutoNum type="arabicPeriod"/>
            </a:pPr>
            <a:r>
              <a:rPr lang="ru"/>
              <a:t>Microservices</a:t>
            </a:r>
            <a:endParaRPr/>
          </a:p>
          <a:p>
            <a:pPr indent="-308610" lvl="0" marL="457200" rtl="0" algn="l">
              <a:lnSpc>
                <a:spcPct val="150000"/>
              </a:lnSpc>
              <a:spcBef>
                <a:spcPts val="0"/>
              </a:spcBef>
              <a:spcAft>
                <a:spcPts val="0"/>
              </a:spcAft>
              <a:buSzPct val="100000"/>
              <a:buAutoNum type="arabicPeriod"/>
            </a:pPr>
            <a:r>
              <a:rPr lang="ru"/>
              <a:t>Spring Security part 1&amp;2</a:t>
            </a:r>
            <a:endParaRPr/>
          </a:p>
          <a:p>
            <a:pPr indent="-308610" lvl="0" marL="457200" rtl="0" algn="l">
              <a:lnSpc>
                <a:spcPct val="150000"/>
              </a:lnSpc>
              <a:spcBef>
                <a:spcPts val="0"/>
              </a:spcBef>
              <a:spcAft>
                <a:spcPts val="0"/>
              </a:spcAft>
              <a:buSzPct val="100000"/>
              <a:buAutoNum type="arabicPeriod"/>
            </a:pPr>
            <a:r>
              <a:rPr lang="ru"/>
              <a:t>Integration Testing</a:t>
            </a:r>
            <a:endParaRPr/>
          </a:p>
          <a:p>
            <a:pPr indent="-308610" lvl="0" marL="457200" rtl="0" algn="l">
              <a:lnSpc>
                <a:spcPct val="150000"/>
              </a:lnSpc>
              <a:spcBef>
                <a:spcPts val="0"/>
              </a:spcBef>
              <a:spcAft>
                <a:spcPts val="0"/>
              </a:spcAft>
              <a:buSzPct val="100000"/>
              <a:buAutoNum type="arabicPeriod"/>
            </a:pPr>
            <a:r>
              <a:rPr lang="ru"/>
              <a:t>Docker</a:t>
            </a:r>
            <a:endParaRPr/>
          </a:p>
          <a:p>
            <a:pPr indent="-308610" lvl="0" marL="457200" rtl="0" algn="l">
              <a:lnSpc>
                <a:spcPct val="150000"/>
              </a:lnSpc>
              <a:spcBef>
                <a:spcPts val="0"/>
              </a:spcBef>
              <a:spcAft>
                <a:spcPts val="0"/>
              </a:spcAft>
              <a:buSzPct val="100000"/>
              <a:buAutoNum type="arabicPeriod"/>
            </a:pPr>
            <a:r>
              <a:rPr lang="ru"/>
              <a:t>Hexagonal Architecture</a:t>
            </a:r>
            <a:endParaRPr/>
          </a:p>
        </p:txBody>
      </p:sp>
      <p:sp>
        <p:nvSpPr>
          <p:cNvPr id="191" name="Google Shape;191;p8"/>
          <p:cNvSpPr txBox="1"/>
          <p:nvPr>
            <p:ph idx="1" type="body"/>
          </p:nvPr>
        </p:nvSpPr>
        <p:spPr>
          <a:xfrm>
            <a:off x="415700" y="4573675"/>
            <a:ext cx="7425600" cy="346200"/>
          </a:xfrm>
          <a:prstGeom prst="rect">
            <a:avLst/>
          </a:prstGeom>
          <a:noFill/>
          <a:ln>
            <a:noFill/>
          </a:ln>
        </p:spPr>
        <p:txBody>
          <a:bodyPr anchorCtr="0" anchor="t" bIns="91425" lIns="91425" spcFirstLastPara="1" rIns="91425" wrap="square" tIns="91425">
            <a:normAutofit fontScale="55000"/>
          </a:bodyPr>
          <a:lstStyle/>
          <a:p>
            <a:pPr indent="0" lvl="0" marL="0" rtl="0" algn="l">
              <a:lnSpc>
                <a:spcPct val="150000"/>
              </a:lnSpc>
              <a:spcBef>
                <a:spcPts val="0"/>
              </a:spcBef>
              <a:spcAft>
                <a:spcPts val="1200"/>
              </a:spcAft>
              <a:buSzPct val="181818"/>
              <a:buNone/>
            </a:pPr>
            <a:r>
              <a:rPr lang="ru"/>
              <a:t>*Practice can be added or removed on the fly</a:t>
            </a:r>
            <a:endParaRPr/>
          </a:p>
        </p:txBody>
      </p:sp>
      <p:pic>
        <p:nvPicPr>
          <p:cNvPr id="192" name="Google Shape;192;p8"/>
          <p:cNvPicPr preferRelativeResize="0"/>
          <p:nvPr/>
        </p:nvPicPr>
        <p:blipFill rotWithShape="1">
          <a:blip r:embed="rId3">
            <a:alphaModFix/>
          </a:blip>
          <a:srcRect b="0" l="0" r="0" t="0"/>
          <a:stretch/>
        </p:blipFill>
        <p:spPr>
          <a:xfrm>
            <a:off x="4090375" y="490563"/>
            <a:ext cx="481624" cy="481624"/>
          </a:xfrm>
          <a:prstGeom prst="rect">
            <a:avLst/>
          </a:prstGeom>
          <a:noFill/>
          <a:ln>
            <a:noFill/>
          </a:ln>
        </p:spPr>
      </p:pic>
      <p:pic>
        <p:nvPicPr>
          <p:cNvPr id="193" name="Google Shape;193;p8"/>
          <p:cNvPicPr preferRelativeResize="0"/>
          <p:nvPr/>
        </p:nvPicPr>
        <p:blipFill rotWithShape="1">
          <a:blip r:embed="rId4">
            <a:alphaModFix/>
          </a:blip>
          <a:srcRect b="0" l="0" r="783" t="0"/>
          <a:stretch/>
        </p:blipFill>
        <p:spPr>
          <a:xfrm>
            <a:off x="4838978" y="1033300"/>
            <a:ext cx="3993322" cy="3654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Lessons</a:t>
            </a:r>
            <a:endParaRPr/>
          </a:p>
        </p:txBody>
      </p:sp>
      <p:sp>
        <p:nvSpPr>
          <p:cNvPr id="199" name="Google Shape;19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00" name="Google Shape;200;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Each lesson will be on Tuesday at 18:30;</a:t>
            </a:r>
            <a:endParaRPr/>
          </a:p>
          <a:p>
            <a:pPr indent="-342900" lvl="0" marL="457200" rtl="0" algn="l">
              <a:lnSpc>
                <a:spcPct val="115000"/>
              </a:lnSpc>
              <a:spcBef>
                <a:spcPts val="0"/>
              </a:spcBef>
              <a:spcAft>
                <a:spcPts val="0"/>
              </a:spcAft>
              <a:buSzPts val="1800"/>
              <a:buChar char="●"/>
            </a:pPr>
            <a:r>
              <a:rPr lang="ru"/>
              <a:t>All lessons can be visited online;</a:t>
            </a:r>
            <a:endParaRPr/>
          </a:p>
          <a:p>
            <a:pPr indent="-342900" lvl="0" marL="457200" rtl="0" algn="l">
              <a:lnSpc>
                <a:spcPct val="115000"/>
              </a:lnSpc>
              <a:spcBef>
                <a:spcPts val="0"/>
              </a:spcBef>
              <a:spcAft>
                <a:spcPts val="0"/>
              </a:spcAft>
              <a:buSzPts val="1800"/>
              <a:buChar char="●"/>
            </a:pPr>
            <a:r>
              <a:rPr lang="ru"/>
              <a:t>All lessons have homework;</a:t>
            </a:r>
            <a:endParaRPr/>
          </a:p>
          <a:p>
            <a:pPr indent="-342900" lvl="0" marL="457200" rtl="0" algn="l">
              <a:lnSpc>
                <a:spcPct val="115000"/>
              </a:lnSpc>
              <a:spcBef>
                <a:spcPts val="0"/>
              </a:spcBef>
              <a:spcAft>
                <a:spcPts val="0"/>
              </a:spcAft>
              <a:buSzPts val="1800"/>
              <a:buChar char="●"/>
            </a:pPr>
            <a:r>
              <a:rPr lang="ru"/>
              <a:t>In case of any situation, we will switch to fully online lessons with recordings;</a:t>
            </a:r>
            <a:endParaRPr/>
          </a:p>
          <a:p>
            <a:pPr indent="-342900" lvl="0" marL="457200" rtl="0" algn="l">
              <a:lnSpc>
                <a:spcPct val="115000"/>
              </a:lnSpc>
              <a:spcBef>
                <a:spcPts val="0"/>
              </a:spcBef>
              <a:spcAft>
                <a:spcPts val="0"/>
              </a:spcAft>
              <a:buSzPts val="1800"/>
              <a:buChar char="●"/>
            </a:pPr>
            <a:r>
              <a:rPr lang="ru"/>
              <a:t>During the course, we will have several practice lessons in which we will cover topics that students find challenging and do live coding;</a:t>
            </a:r>
            <a:endParaRPr/>
          </a:p>
          <a:p>
            <a:pPr indent="-342900" lvl="0" marL="457200" rtl="0" algn="l">
              <a:lnSpc>
                <a:spcPct val="115000"/>
              </a:lnSpc>
              <a:spcBef>
                <a:spcPts val="0"/>
              </a:spcBef>
              <a:spcAft>
                <a:spcPts val="0"/>
              </a:spcAft>
              <a:buSzPts val="1800"/>
              <a:buChar char="●"/>
            </a:pPr>
            <a:r>
              <a:rPr lang="ru"/>
              <a:t>Practice doesn’t have any homework. Use the knowledge you gain on the practice and </a:t>
            </a:r>
            <a:r>
              <a:rPr lang="ru"/>
              <a:t>your</a:t>
            </a:r>
            <a:r>
              <a:rPr lang="ru"/>
              <a:t> free time to improve your code quality.</a:t>
            </a:r>
            <a:endParaRPr/>
          </a:p>
          <a:p>
            <a:pPr indent="-342900" lvl="0" marL="457200" rtl="0" algn="l">
              <a:lnSpc>
                <a:spcPct val="115000"/>
              </a:lnSpc>
              <a:spcBef>
                <a:spcPts val="0"/>
              </a:spcBef>
              <a:spcAft>
                <a:spcPts val="0"/>
              </a:spcAft>
              <a:buSzPts val="1800"/>
              <a:buChar char="●"/>
            </a:pPr>
            <a:r>
              <a:rPr lang="ru"/>
              <a:t>At the end of the course, we will have a coursework that will demonstrate what you have learned. Details will be provided after the holidays;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Why Offline is better?</a:t>
            </a:r>
            <a:endParaRPr/>
          </a:p>
        </p:txBody>
      </p:sp>
      <p:sp>
        <p:nvSpPr>
          <p:cNvPr id="206" name="Google Shape;20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07" name="Google Shape;20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Ability to ask additional questions after the lecture</a:t>
            </a:r>
            <a:endParaRPr/>
          </a:p>
          <a:p>
            <a:pPr indent="-342900" lvl="0" marL="457200" rtl="0" algn="l">
              <a:lnSpc>
                <a:spcPct val="115000"/>
              </a:lnSpc>
              <a:spcBef>
                <a:spcPts val="0"/>
              </a:spcBef>
              <a:spcAft>
                <a:spcPts val="0"/>
              </a:spcAft>
              <a:buSzPts val="1800"/>
              <a:buChar char="●"/>
            </a:pPr>
            <a:r>
              <a:rPr lang="ru"/>
              <a:t>Better communication with lecturer</a:t>
            </a:r>
            <a:endParaRPr/>
          </a:p>
          <a:p>
            <a:pPr indent="-342900" lvl="0" marL="457200" rtl="0" algn="l">
              <a:lnSpc>
                <a:spcPct val="115000"/>
              </a:lnSpc>
              <a:spcBef>
                <a:spcPts val="0"/>
              </a:spcBef>
              <a:spcAft>
                <a:spcPts val="0"/>
              </a:spcAft>
              <a:buSzPts val="1800"/>
              <a:buChar char="●"/>
            </a:pPr>
            <a:r>
              <a:rPr lang="ru"/>
              <a:t>Better focus</a:t>
            </a:r>
            <a:endParaRPr/>
          </a:p>
          <a:p>
            <a:pPr indent="-342900" lvl="0" marL="457200" rtl="0" algn="l">
              <a:lnSpc>
                <a:spcPct val="115000"/>
              </a:lnSpc>
              <a:spcBef>
                <a:spcPts val="0"/>
              </a:spcBef>
              <a:spcAft>
                <a:spcPts val="0"/>
              </a:spcAft>
              <a:buSzPts val="1800"/>
              <a:buChar char="●"/>
            </a:pPr>
            <a:r>
              <a:rPr lang="ru"/>
              <a:t>Better sound</a:t>
            </a:r>
            <a:endParaRPr/>
          </a:p>
          <a:p>
            <a:pPr indent="0" lvl="0" marL="0" rtl="0" algn="l">
              <a:lnSpc>
                <a:spcPct val="115000"/>
              </a:lnSpc>
              <a:spcBef>
                <a:spcPts val="0"/>
              </a:spcBef>
              <a:spcAft>
                <a:spcPts val="0"/>
              </a:spcAft>
              <a:buNone/>
            </a:pPr>
            <a:r>
              <a:t/>
            </a:r>
            <a:endParaRPr/>
          </a:p>
        </p:txBody>
      </p:sp>
      <p:pic>
        <p:nvPicPr>
          <p:cNvPr id="208" name="Google Shape;208;p10"/>
          <p:cNvPicPr preferRelativeResize="0"/>
          <p:nvPr/>
        </p:nvPicPr>
        <p:blipFill rotWithShape="1">
          <a:blip r:embed="rId3">
            <a:alphaModFix/>
          </a:blip>
          <a:srcRect b="0" l="0" r="0" t="0"/>
          <a:stretch/>
        </p:blipFill>
        <p:spPr>
          <a:xfrm>
            <a:off x="3088875" y="1849575"/>
            <a:ext cx="5470202" cy="3076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Homework</a:t>
            </a:r>
            <a:endParaRPr/>
          </a:p>
        </p:txBody>
      </p:sp>
      <p:sp>
        <p:nvSpPr>
          <p:cNvPr id="214" name="Google Shape;21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15" name="Google Shape;215;p11"/>
          <p:cNvSpPr txBox="1"/>
          <p:nvPr>
            <p:ph idx="1" type="body"/>
          </p:nvPr>
        </p:nvSpPr>
        <p:spPr>
          <a:xfrm>
            <a:off x="311700" y="1152475"/>
            <a:ext cx="6067500" cy="34164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115000"/>
              </a:lnSpc>
              <a:spcBef>
                <a:spcPts val="0"/>
              </a:spcBef>
              <a:spcAft>
                <a:spcPts val="0"/>
              </a:spcAft>
              <a:buSzPct val="100000"/>
              <a:buChar char="●"/>
            </a:pPr>
            <a:r>
              <a:rPr lang="ru"/>
              <a:t>After each lesson you will get a homework;</a:t>
            </a:r>
            <a:endParaRPr/>
          </a:p>
          <a:p>
            <a:pPr indent="-334327" lvl="0" marL="457200" rtl="0" algn="l">
              <a:lnSpc>
                <a:spcPct val="115000"/>
              </a:lnSpc>
              <a:spcBef>
                <a:spcPts val="0"/>
              </a:spcBef>
              <a:spcAft>
                <a:spcPts val="0"/>
              </a:spcAft>
              <a:buSzPct val="100000"/>
              <a:buChar char="●"/>
            </a:pPr>
            <a:r>
              <a:rPr lang="ru"/>
              <a:t>Every homework has a deadline until Sunday;</a:t>
            </a:r>
            <a:endParaRPr/>
          </a:p>
          <a:p>
            <a:pPr indent="-334327" lvl="0" marL="457200" rtl="0" algn="l">
              <a:lnSpc>
                <a:spcPct val="115000"/>
              </a:lnSpc>
              <a:spcBef>
                <a:spcPts val="0"/>
              </a:spcBef>
              <a:spcAft>
                <a:spcPts val="0"/>
              </a:spcAft>
              <a:buSzPct val="100000"/>
              <a:buChar char="●"/>
            </a:pPr>
            <a:r>
              <a:rPr lang="ru"/>
              <a:t>Each homework is reviewed by the random lecturer;</a:t>
            </a:r>
            <a:endParaRPr/>
          </a:p>
          <a:p>
            <a:pPr indent="-334327" lvl="0" marL="457200" rtl="0" algn="l">
              <a:lnSpc>
                <a:spcPct val="115000"/>
              </a:lnSpc>
              <a:spcBef>
                <a:spcPts val="0"/>
              </a:spcBef>
              <a:spcAft>
                <a:spcPts val="0"/>
              </a:spcAft>
              <a:buSzPct val="100000"/>
              <a:buChar char="●"/>
            </a:pPr>
            <a:r>
              <a:rPr lang="ru"/>
              <a:t>After review, lecturer gives feedback that you need to apply to your homework;</a:t>
            </a:r>
            <a:endParaRPr/>
          </a:p>
          <a:p>
            <a:pPr indent="-334327" lvl="0" marL="457200" rtl="0" algn="l">
              <a:lnSpc>
                <a:spcPct val="115000"/>
              </a:lnSpc>
              <a:spcBef>
                <a:spcPts val="0"/>
              </a:spcBef>
              <a:spcAft>
                <a:spcPts val="0"/>
              </a:spcAft>
              <a:buSzPct val="100000"/>
              <a:buChar char="●"/>
            </a:pPr>
            <a:r>
              <a:rPr lang="ru"/>
              <a:t>Before you finish and apply all of the homework review recommendations, you cannot move on to the next homework;</a:t>
            </a:r>
            <a:endParaRPr/>
          </a:p>
          <a:p>
            <a:pPr indent="-334327" lvl="0" marL="457200" rtl="0" algn="l">
              <a:lnSpc>
                <a:spcPct val="115000"/>
              </a:lnSpc>
              <a:spcBef>
                <a:spcPts val="0"/>
              </a:spcBef>
              <a:spcAft>
                <a:spcPts val="0"/>
              </a:spcAft>
              <a:buSzPct val="100000"/>
              <a:buChar char="●"/>
            </a:pPr>
            <a:r>
              <a:rPr lang="ru"/>
              <a:t>Each homework is graded by the teacher;</a:t>
            </a:r>
            <a:endParaRPr/>
          </a:p>
          <a:p>
            <a:pPr indent="-334327" lvl="0" marL="457200" rtl="0" algn="l">
              <a:lnSpc>
                <a:spcPct val="115000"/>
              </a:lnSpc>
              <a:spcBef>
                <a:spcPts val="0"/>
              </a:spcBef>
              <a:spcAft>
                <a:spcPts val="0"/>
              </a:spcAft>
              <a:buSzPct val="100000"/>
              <a:buChar char="●"/>
            </a:pPr>
            <a:r>
              <a:rPr lang="ru"/>
              <a:t>If a student has two failed homeworks in a row, he will be expelled;</a:t>
            </a:r>
            <a:endParaRPr/>
          </a:p>
          <a:p>
            <a:pPr indent="-334327" lvl="0" marL="457200" rtl="0" algn="l">
              <a:lnSpc>
                <a:spcPct val="115000"/>
              </a:lnSpc>
              <a:spcBef>
                <a:spcPts val="0"/>
              </a:spcBef>
              <a:spcAft>
                <a:spcPts val="0"/>
              </a:spcAft>
              <a:buSzPct val="100000"/>
              <a:buChar char="●"/>
            </a:pPr>
            <a:r>
              <a:rPr lang="ru"/>
              <a:t>Homework that wasn't done on time will not be reviewed.</a:t>
            </a:r>
            <a:endParaRPr/>
          </a:p>
        </p:txBody>
      </p:sp>
      <p:pic>
        <p:nvPicPr>
          <p:cNvPr id="216" name="Google Shape;216;p11"/>
          <p:cNvPicPr preferRelativeResize="0"/>
          <p:nvPr/>
        </p:nvPicPr>
        <p:blipFill rotWithShape="1">
          <a:blip r:embed="rId3">
            <a:alphaModFix/>
          </a:blip>
          <a:srcRect b="0" l="0" r="0" t="0"/>
          <a:stretch/>
        </p:blipFill>
        <p:spPr>
          <a:xfrm>
            <a:off x="6200725" y="323324"/>
            <a:ext cx="2615300" cy="3566324"/>
          </a:xfrm>
          <a:prstGeom prst="rect">
            <a:avLst/>
          </a:prstGeom>
          <a:noFill/>
          <a:ln>
            <a:noFill/>
          </a:ln>
        </p:spPr>
      </p:pic>
      <p:pic>
        <p:nvPicPr>
          <p:cNvPr id="217" name="Google Shape;217;p11"/>
          <p:cNvPicPr preferRelativeResize="0"/>
          <p:nvPr/>
        </p:nvPicPr>
        <p:blipFill rotWithShape="1">
          <a:blip r:embed="rId4">
            <a:alphaModFix/>
          </a:blip>
          <a:srcRect b="0" l="0" r="0" t="0"/>
          <a:stretch/>
        </p:blipFill>
        <p:spPr>
          <a:xfrm>
            <a:off x="6079625" y="2881388"/>
            <a:ext cx="2857500" cy="1895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68" name="Google Shape;68;p2"/>
          <p:cNvPicPr preferRelativeResize="0"/>
          <p:nvPr/>
        </p:nvPicPr>
        <p:blipFill rotWithShape="1">
          <a:blip r:embed="rId3">
            <a:alphaModFix/>
          </a:blip>
          <a:srcRect b="0" l="0" r="0" t="0"/>
          <a:stretch/>
        </p:blipFill>
        <p:spPr>
          <a:xfrm>
            <a:off x="1946825" y="828475"/>
            <a:ext cx="5250350" cy="3486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Homework types</a:t>
            </a:r>
            <a:endParaRPr/>
          </a:p>
        </p:txBody>
      </p:sp>
      <p:sp>
        <p:nvSpPr>
          <p:cNvPr id="223" name="Google Shape;22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graphicFrame>
        <p:nvGraphicFramePr>
          <p:cNvPr id="224" name="Google Shape;224;p12"/>
          <p:cNvGraphicFramePr/>
          <p:nvPr/>
        </p:nvGraphicFramePr>
        <p:xfrm>
          <a:off x="952500" y="1491290"/>
          <a:ext cx="3000000" cy="3000000"/>
        </p:xfrm>
        <a:graphic>
          <a:graphicData uri="http://schemas.openxmlformats.org/drawingml/2006/table">
            <a:tbl>
              <a:tblPr>
                <a:noFill/>
                <a:tableStyleId>{5879FC01-3B3A-4DFC-B1E4-54E014599D7B}</a:tableStyleId>
              </a:tblPr>
              <a:tblGrid>
                <a:gridCol w="3619500"/>
                <a:gridCol w="3619500"/>
              </a:tblGrid>
              <a:tr h="403000">
                <a:tc>
                  <a:txBody>
                    <a:bodyPr/>
                    <a:lstStyle/>
                    <a:p>
                      <a:pPr indent="0" lvl="0" marL="0" marR="0" rtl="0" algn="ctr">
                        <a:lnSpc>
                          <a:spcPct val="100000"/>
                        </a:lnSpc>
                        <a:spcBef>
                          <a:spcPts val="0"/>
                        </a:spcBef>
                        <a:spcAft>
                          <a:spcPts val="0"/>
                        </a:spcAft>
                        <a:buClr>
                          <a:srgbClr val="000000"/>
                        </a:buClr>
                        <a:buSzPts val="1400"/>
                        <a:buFont typeface="Arial"/>
                        <a:buNone/>
                      </a:pPr>
                      <a:r>
                        <a:rPr b="1" lang="ru" sz="1400" u="none" cap="none" strike="noStrike">
                          <a:solidFill>
                            <a:schemeClr val="lt2"/>
                          </a:solidFill>
                        </a:rPr>
                        <a:t>Java Core</a:t>
                      </a:r>
                      <a:endParaRPr b="1" sz="1400" u="none" cap="none" strike="noStrike">
                        <a:solidFill>
                          <a:schemeClr val="lt2"/>
                        </a:solidFill>
                      </a:endParaRPr>
                    </a:p>
                  </a:txBody>
                  <a:tcPr marT="91425" marB="91425" marR="91425" marL="91425" anchor="ctr">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ru" sz="1400" u="none" cap="none" strike="noStrike">
                          <a:solidFill>
                            <a:schemeClr val="lt2"/>
                          </a:solidFill>
                        </a:rPr>
                        <a:t>Java for Web</a:t>
                      </a:r>
                      <a:endParaRPr b="1" sz="1400" u="none" cap="none" strike="noStrike">
                        <a:solidFill>
                          <a:schemeClr val="lt2"/>
                        </a:solidFill>
                      </a:endParaRPr>
                    </a:p>
                  </a:txBody>
                  <a:tcPr marT="91425" marB="91425" marR="91425" marL="91425" anchor="ctr">
                    <a:solidFill>
                      <a:schemeClr val="dk2"/>
                    </a:solidFill>
                  </a:tcPr>
                </a:tc>
              </a:tr>
              <a:tr h="1515600">
                <a:tc>
                  <a:txBody>
                    <a:bodyPr/>
                    <a:lstStyle/>
                    <a:p>
                      <a:pPr indent="0" lvl="0" marL="0" marR="0" rtl="0" algn="l">
                        <a:lnSpc>
                          <a:spcPct val="100000"/>
                        </a:lnSpc>
                        <a:spcBef>
                          <a:spcPts val="0"/>
                        </a:spcBef>
                        <a:spcAft>
                          <a:spcPts val="0"/>
                        </a:spcAft>
                        <a:buClr>
                          <a:srgbClr val="000000"/>
                        </a:buClr>
                        <a:buSzPts val="1400"/>
                        <a:buFont typeface="Arial"/>
                        <a:buNone/>
                      </a:pPr>
                      <a:r>
                        <a:rPr lang="ru" sz="1400" u="none" cap="none" strike="noStrike">
                          <a:solidFill>
                            <a:schemeClr val="lt2"/>
                          </a:solidFill>
                        </a:rPr>
                        <a:t>Every homework task will be dedicated only to specific topic and code will not be related on previous homeworks</a:t>
                      </a:r>
                      <a:endParaRPr sz="1400" u="none" cap="none" strike="noStrike">
                        <a:solidFill>
                          <a:schemeClr val="lt2"/>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ru" sz="1400" u="none" cap="none" strike="noStrike">
                          <a:solidFill>
                            <a:schemeClr val="lt2"/>
                          </a:solidFill>
                        </a:rPr>
                        <a:t>Every homework task related to each other and as a final result we will get an fully functional project</a:t>
                      </a:r>
                      <a:endParaRPr sz="1400" u="none" cap="none" strike="noStrike">
                        <a:solidFill>
                          <a:schemeClr val="lt2"/>
                        </a:solidFill>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Homework quality control</a:t>
            </a:r>
            <a:endParaRPr/>
          </a:p>
        </p:txBody>
      </p:sp>
      <p:sp>
        <p:nvSpPr>
          <p:cNvPr id="230" name="Google Shape;23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31" name="Google Shape;231;p13"/>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ru"/>
              <a:t>Code is formatted</a:t>
            </a:r>
            <a:endParaRPr/>
          </a:p>
          <a:p>
            <a:pPr indent="-342900" lvl="0" marL="457200" rtl="0" algn="l">
              <a:lnSpc>
                <a:spcPct val="115000"/>
              </a:lnSpc>
              <a:spcBef>
                <a:spcPts val="0"/>
              </a:spcBef>
              <a:spcAft>
                <a:spcPts val="0"/>
              </a:spcAft>
              <a:buSzPts val="1800"/>
              <a:buChar char="●"/>
            </a:pPr>
            <a:r>
              <a:rPr lang="ru"/>
              <a:t>Code is organized</a:t>
            </a:r>
            <a:endParaRPr/>
          </a:p>
          <a:p>
            <a:pPr indent="-342900" lvl="0" marL="457200" rtl="0" algn="l">
              <a:lnSpc>
                <a:spcPct val="115000"/>
              </a:lnSpc>
              <a:spcBef>
                <a:spcPts val="0"/>
              </a:spcBef>
              <a:spcAft>
                <a:spcPts val="0"/>
              </a:spcAft>
              <a:buSzPts val="1800"/>
              <a:buChar char="●"/>
            </a:pPr>
            <a:r>
              <a:rPr lang="ru"/>
              <a:t>Code is verified</a:t>
            </a:r>
            <a:endParaRPr/>
          </a:p>
          <a:p>
            <a:pPr indent="0" lvl="0" marL="45720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ru"/>
              <a:t>Tools that can help:</a:t>
            </a:r>
            <a:endParaRPr/>
          </a:p>
          <a:p>
            <a:pPr indent="-342900" lvl="0" marL="457200" rtl="0" algn="l">
              <a:lnSpc>
                <a:spcPct val="115000"/>
              </a:lnSpc>
              <a:spcBef>
                <a:spcPts val="1200"/>
              </a:spcBef>
              <a:spcAft>
                <a:spcPts val="0"/>
              </a:spcAft>
              <a:buSzPts val="1800"/>
              <a:buAutoNum type="arabicPeriod"/>
            </a:pPr>
            <a:r>
              <a:rPr lang="ru" u="sng">
                <a:solidFill>
                  <a:schemeClr val="hlink"/>
                </a:solidFill>
                <a:hlinkClick r:id="rId3"/>
              </a:rPr>
              <a:t>CheckStyle</a:t>
            </a:r>
            <a:endParaRPr/>
          </a:p>
          <a:p>
            <a:pPr indent="-342900" lvl="0" marL="457200" rtl="0" algn="l">
              <a:lnSpc>
                <a:spcPct val="115000"/>
              </a:lnSpc>
              <a:spcBef>
                <a:spcPts val="0"/>
              </a:spcBef>
              <a:spcAft>
                <a:spcPts val="0"/>
              </a:spcAft>
              <a:buSzPts val="1800"/>
              <a:buAutoNum type="arabicPeriod"/>
            </a:pPr>
            <a:r>
              <a:rPr lang="ru" u="sng">
                <a:solidFill>
                  <a:schemeClr val="hlink"/>
                </a:solidFill>
                <a:hlinkClick r:id="rId4"/>
              </a:rPr>
              <a:t>EditorConfig</a:t>
            </a:r>
            <a:endParaRPr/>
          </a:p>
          <a:p>
            <a:pPr indent="-342900" lvl="0" marL="457200" rtl="0" algn="l">
              <a:lnSpc>
                <a:spcPct val="115000"/>
              </a:lnSpc>
              <a:spcBef>
                <a:spcPts val="0"/>
              </a:spcBef>
              <a:spcAft>
                <a:spcPts val="0"/>
              </a:spcAft>
              <a:buSzPts val="1800"/>
              <a:buAutoNum type="arabicPeriod"/>
            </a:pPr>
            <a:r>
              <a:rPr lang="ru" u="sng">
                <a:solidFill>
                  <a:schemeClr val="hlink"/>
                </a:solidFill>
                <a:hlinkClick r:id="rId5"/>
              </a:rPr>
              <a:t>SonarLint</a:t>
            </a:r>
            <a:endParaRPr/>
          </a:p>
          <a:p>
            <a:pPr indent="0" lvl="0" marL="0" rtl="0" algn="l">
              <a:lnSpc>
                <a:spcPct val="100000"/>
              </a:lnSpc>
              <a:spcBef>
                <a:spcPts val="1200"/>
              </a:spcBef>
              <a:spcAft>
                <a:spcPts val="0"/>
              </a:spcAft>
              <a:buSzPts val="1800"/>
              <a:buNone/>
            </a:pPr>
            <a:r>
              <a:t/>
            </a:r>
            <a:endParaRPr sz="900"/>
          </a:p>
        </p:txBody>
      </p:sp>
      <p:pic>
        <p:nvPicPr>
          <p:cNvPr id="232" name="Google Shape;232;p13"/>
          <p:cNvPicPr preferRelativeResize="0"/>
          <p:nvPr/>
        </p:nvPicPr>
        <p:blipFill rotWithShape="1">
          <a:blip r:embed="rId6">
            <a:alphaModFix/>
          </a:blip>
          <a:srcRect b="6278" l="0" r="0" t="13329"/>
          <a:stretch/>
        </p:blipFill>
        <p:spPr>
          <a:xfrm>
            <a:off x="4849425" y="970825"/>
            <a:ext cx="3982875" cy="3201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Good coding practices</a:t>
            </a:r>
            <a:endParaRPr/>
          </a:p>
        </p:txBody>
      </p:sp>
      <p:sp>
        <p:nvSpPr>
          <p:cNvPr id="238" name="Google Shape;23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239" name="Google Shape;239;p14"/>
          <p:cNvPicPr preferRelativeResize="0"/>
          <p:nvPr/>
        </p:nvPicPr>
        <p:blipFill rotWithShape="1">
          <a:blip r:embed="rId3">
            <a:alphaModFix/>
          </a:blip>
          <a:srcRect b="0" l="0" r="0" t="0"/>
          <a:stretch/>
        </p:blipFill>
        <p:spPr>
          <a:xfrm>
            <a:off x="4489750" y="1074749"/>
            <a:ext cx="4269450" cy="3335500"/>
          </a:xfrm>
          <a:prstGeom prst="rect">
            <a:avLst/>
          </a:prstGeom>
          <a:noFill/>
          <a:ln>
            <a:noFill/>
          </a:ln>
        </p:spPr>
      </p:pic>
      <p:sp>
        <p:nvSpPr>
          <p:cNvPr id="240" name="Google Shape;240;p14"/>
          <p:cNvSpPr txBox="1"/>
          <p:nvPr>
            <p:ph idx="1" type="body"/>
          </p:nvPr>
        </p:nvSpPr>
        <p:spPr>
          <a:xfrm>
            <a:off x="311700" y="1152475"/>
            <a:ext cx="43227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ru"/>
              <a:t>Java Code Convention: </a:t>
            </a:r>
            <a:r>
              <a:rPr lang="ru" u="sng">
                <a:solidFill>
                  <a:schemeClr val="hlink"/>
                </a:solidFill>
                <a:hlinkClick r:id="rId4"/>
              </a:rPr>
              <a:t>by Google</a:t>
            </a:r>
            <a:r>
              <a:rPr lang="ru"/>
              <a:t>, </a:t>
            </a:r>
            <a:r>
              <a:rPr lang="ru" u="sng">
                <a:solidFill>
                  <a:schemeClr val="hlink"/>
                </a:solidFill>
                <a:hlinkClick r:id="rId5"/>
              </a:rPr>
              <a:t>by Oracle</a:t>
            </a:r>
            <a:endParaRPr/>
          </a:p>
          <a:p>
            <a:pPr indent="-342900" lvl="0" marL="457200" rtl="0" algn="l">
              <a:lnSpc>
                <a:spcPct val="115000"/>
              </a:lnSpc>
              <a:spcBef>
                <a:spcPts val="0"/>
              </a:spcBef>
              <a:spcAft>
                <a:spcPts val="0"/>
              </a:spcAft>
              <a:buSzPts val="1800"/>
              <a:buChar char="●"/>
            </a:pPr>
            <a:r>
              <a:rPr lang="ru" u="sng">
                <a:solidFill>
                  <a:schemeClr val="hlink"/>
                </a:solidFill>
                <a:hlinkClick r:id="rId6"/>
              </a:rPr>
              <a:t>Clean code principles</a:t>
            </a:r>
            <a:endParaRPr/>
          </a:p>
          <a:p>
            <a:pPr indent="-342900" lvl="0" marL="457200" rtl="0" algn="l">
              <a:lnSpc>
                <a:spcPct val="115000"/>
              </a:lnSpc>
              <a:spcBef>
                <a:spcPts val="0"/>
              </a:spcBef>
              <a:spcAft>
                <a:spcPts val="0"/>
              </a:spcAft>
              <a:buSzPts val="1800"/>
              <a:buChar char="●"/>
            </a:pPr>
            <a:r>
              <a:rPr lang="ru" u="sng">
                <a:solidFill>
                  <a:schemeClr val="hlink"/>
                </a:solidFill>
                <a:hlinkClick r:id="rId7"/>
              </a:rPr>
              <a:t>40 Tips that will change your coding skills forever</a:t>
            </a:r>
            <a:endParaRPr/>
          </a:p>
          <a:p>
            <a:pPr indent="-342900" lvl="0" marL="457200" rtl="0" algn="l">
              <a:lnSpc>
                <a:spcPct val="115000"/>
              </a:lnSpc>
              <a:spcBef>
                <a:spcPts val="0"/>
              </a:spcBef>
              <a:spcAft>
                <a:spcPts val="0"/>
              </a:spcAft>
              <a:buSzPts val="1800"/>
              <a:buChar char="●"/>
            </a:pPr>
            <a:r>
              <a:rPr lang="ru" u="sng">
                <a:solidFill>
                  <a:schemeClr val="hlink"/>
                </a:solidFill>
                <a:hlinkClick r:id="rId8"/>
              </a:rPr>
              <a:t>Developers jargon</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ru"/>
              <a:t>Books:</a:t>
            </a:r>
            <a:endParaRPr/>
          </a:p>
          <a:p>
            <a:pPr indent="-342900" lvl="0" marL="457200" rtl="0" algn="l">
              <a:lnSpc>
                <a:spcPct val="115000"/>
              </a:lnSpc>
              <a:spcBef>
                <a:spcPts val="0"/>
              </a:spcBef>
              <a:spcAft>
                <a:spcPts val="0"/>
              </a:spcAft>
              <a:buSzPts val="1800"/>
              <a:buChar char="●"/>
            </a:pPr>
            <a:r>
              <a:rPr lang="ru"/>
              <a:t>“Clean Code” and other by Robert Martin</a:t>
            </a:r>
            <a:endParaRPr/>
          </a:p>
          <a:p>
            <a:pPr indent="-342900" lvl="0" marL="457200" rtl="0" algn="l">
              <a:lnSpc>
                <a:spcPct val="115000"/>
              </a:lnSpc>
              <a:spcBef>
                <a:spcPts val="0"/>
              </a:spcBef>
              <a:spcAft>
                <a:spcPts val="0"/>
              </a:spcAft>
              <a:buSzPts val="1800"/>
              <a:buChar char="●"/>
            </a:pPr>
            <a:r>
              <a:rPr lang="ru"/>
              <a:t>“Java: The Complete Reference” by Herbert Schildt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Questions &amp; Answers</a:t>
            </a:r>
            <a:endParaRPr/>
          </a:p>
        </p:txBody>
      </p:sp>
      <p:sp>
        <p:nvSpPr>
          <p:cNvPr id="246" name="Google Shape;24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47" name="Google Shape;247;p15"/>
          <p:cNvSpPr txBox="1"/>
          <p:nvPr>
            <p:ph idx="1" type="body"/>
          </p:nvPr>
        </p:nvSpPr>
        <p:spPr>
          <a:xfrm>
            <a:off x="311700" y="2407525"/>
            <a:ext cx="8520600" cy="216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
        <p:nvSpPr>
          <p:cNvPr id="248" name="Google Shape;248;p15"/>
          <p:cNvSpPr/>
          <p:nvPr/>
        </p:nvSpPr>
        <p:spPr>
          <a:xfrm>
            <a:off x="0" y="1719900"/>
            <a:ext cx="9144000" cy="1703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1" lang="ru" sz="2600" u="none" cap="none" strike="noStrike">
                <a:solidFill>
                  <a:schemeClr val="lt2"/>
                </a:solidFill>
                <a:latin typeface="Lora"/>
                <a:ea typeface="Lora"/>
                <a:cs typeface="Lora"/>
                <a:sym typeface="Lora"/>
              </a:rPr>
              <a:t>“Asking questions is a good way to learn more”</a:t>
            </a:r>
            <a:endParaRPr b="0" i="1" sz="2600" u="none" cap="none" strike="noStrike">
              <a:solidFill>
                <a:schemeClr val="lt2"/>
              </a:solidFill>
              <a:latin typeface="Lora"/>
              <a:ea typeface="Lora"/>
              <a:cs typeface="Lora"/>
              <a:sym typeface="Lora"/>
            </a:endParaRPr>
          </a:p>
          <a:p>
            <a:pPr indent="0" lvl="0" marL="0" marR="0" rtl="0" algn="ctr">
              <a:lnSpc>
                <a:spcPct val="115000"/>
              </a:lnSpc>
              <a:spcBef>
                <a:spcPts val="1200"/>
              </a:spcBef>
              <a:spcAft>
                <a:spcPts val="1200"/>
              </a:spcAft>
              <a:buClr>
                <a:srgbClr val="000000"/>
              </a:buClr>
              <a:buSzPts val="1800"/>
              <a:buFont typeface="Arial"/>
              <a:buNone/>
            </a:pPr>
            <a:r>
              <a:rPr b="0" i="1" lang="ru" sz="2400" u="none" cap="none" strike="noStrike">
                <a:solidFill>
                  <a:schemeClr val="lt2"/>
                </a:solidFill>
                <a:latin typeface="Lora"/>
                <a:ea typeface="Lora"/>
                <a:cs typeface="Lora"/>
                <a:sym typeface="Lora"/>
              </a:rPr>
              <a:t>										</a:t>
            </a:r>
            <a:r>
              <a:rPr b="0" i="1" lang="ru" sz="2000" u="none" cap="none" strike="noStrike">
                <a:solidFill>
                  <a:schemeClr val="lt2"/>
                </a:solidFill>
                <a:latin typeface="Lora"/>
                <a:ea typeface="Lora"/>
                <a:cs typeface="Lora"/>
                <a:sym typeface="Lora"/>
              </a:rPr>
              <a:t>@</a:t>
            </a:r>
            <a:r>
              <a:rPr i="1" lang="ru" sz="2000">
                <a:solidFill>
                  <a:schemeClr val="lt2"/>
                </a:solidFill>
                <a:latin typeface="Lora"/>
                <a:ea typeface="Lora"/>
                <a:cs typeface="Lora"/>
                <a:sym typeface="Lora"/>
              </a:rPr>
              <a:t>Some smart man</a:t>
            </a:r>
            <a:endParaRPr b="0" i="0" sz="2000" u="none" cap="none" strike="noStrike">
              <a:solidFill>
                <a:schemeClr val="lt2"/>
              </a:solidFill>
              <a:latin typeface="Lora"/>
              <a:ea typeface="Lora"/>
              <a:cs typeface="Lora"/>
              <a:sym typeface="Lo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8a985b8d7e_0_1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Questions &amp; Answers</a:t>
            </a:r>
            <a:endParaRPr/>
          </a:p>
        </p:txBody>
      </p:sp>
      <p:sp>
        <p:nvSpPr>
          <p:cNvPr id="254" name="Google Shape;254;g28a985b8d7e_0_1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55" name="Google Shape;255;g28a985b8d7e_0_154"/>
          <p:cNvSpPr txBox="1"/>
          <p:nvPr>
            <p:ph idx="1" type="body"/>
          </p:nvPr>
        </p:nvSpPr>
        <p:spPr>
          <a:xfrm>
            <a:off x="311700" y="2407525"/>
            <a:ext cx="8520600" cy="216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
        <p:nvSpPr>
          <p:cNvPr id="256" name="Google Shape;256;g28a985b8d7e_0_154"/>
          <p:cNvSpPr/>
          <p:nvPr/>
        </p:nvSpPr>
        <p:spPr>
          <a:xfrm>
            <a:off x="0" y="1719900"/>
            <a:ext cx="9144000" cy="1703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None/>
            </a:pPr>
            <a:r>
              <a:rPr i="1" lang="ru" sz="2600">
                <a:solidFill>
                  <a:schemeClr val="lt2"/>
                </a:solidFill>
                <a:latin typeface="Lora"/>
                <a:ea typeface="Lora"/>
                <a:cs typeface="Lora"/>
                <a:sym typeface="Lora"/>
              </a:rPr>
              <a:t>“Always try to search by yourself before asking for help”</a:t>
            </a:r>
            <a:endParaRPr i="1" sz="2600">
              <a:solidFill>
                <a:schemeClr val="lt2"/>
              </a:solidFill>
              <a:latin typeface="Lora"/>
              <a:ea typeface="Lora"/>
              <a:cs typeface="Lora"/>
              <a:sym typeface="Lora"/>
            </a:endParaRPr>
          </a:p>
          <a:p>
            <a:pPr indent="0" lvl="0" marL="0" marR="0" rtl="0" algn="ctr">
              <a:lnSpc>
                <a:spcPct val="115000"/>
              </a:lnSpc>
              <a:spcBef>
                <a:spcPts val="1200"/>
              </a:spcBef>
              <a:spcAft>
                <a:spcPts val="1200"/>
              </a:spcAft>
              <a:buNone/>
            </a:pPr>
            <a:r>
              <a:rPr i="1" lang="ru" sz="2600">
                <a:solidFill>
                  <a:schemeClr val="lt2"/>
                </a:solidFill>
                <a:latin typeface="Lora"/>
                <a:ea typeface="Lora"/>
                <a:cs typeface="Lora"/>
                <a:sym typeface="Lora"/>
              </a:rPr>
              <a:t>										@Even smarter man</a:t>
            </a:r>
            <a:endParaRPr i="1" sz="2600">
              <a:solidFill>
                <a:schemeClr val="lt2"/>
              </a:solidFill>
              <a:latin typeface="Lora"/>
              <a:ea typeface="Lora"/>
              <a:cs typeface="Lora"/>
              <a:sym typeface="L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Version Control</a:t>
            </a:r>
            <a:endParaRPr/>
          </a:p>
        </p:txBody>
      </p:sp>
      <p:sp>
        <p:nvSpPr>
          <p:cNvPr id="262" name="Google Shape;2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63" name="Google Shape;263;p16"/>
          <p:cNvSpPr txBox="1"/>
          <p:nvPr>
            <p:ph idx="1" type="body"/>
          </p:nvPr>
        </p:nvSpPr>
        <p:spPr>
          <a:xfrm>
            <a:off x="311700" y="1138675"/>
            <a:ext cx="4184700" cy="343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Version control, also known as source control, is the practice of tracking and managing changes to software code.</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ru"/>
              <a:t>Version control systems are software tools that help software teams manage changes to source code over time.</a:t>
            </a:r>
            <a:endParaRPr/>
          </a:p>
        </p:txBody>
      </p:sp>
      <p:pic>
        <p:nvPicPr>
          <p:cNvPr id="264" name="Google Shape;264;p16"/>
          <p:cNvPicPr preferRelativeResize="0"/>
          <p:nvPr/>
        </p:nvPicPr>
        <p:blipFill rotWithShape="1">
          <a:blip r:embed="rId3">
            <a:alphaModFix/>
          </a:blip>
          <a:srcRect b="0" l="0" r="0" t="0"/>
          <a:stretch/>
        </p:blipFill>
        <p:spPr>
          <a:xfrm>
            <a:off x="5784025" y="747900"/>
            <a:ext cx="3048273"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Programming technologies: Git</a:t>
            </a:r>
            <a:endParaRPr/>
          </a:p>
        </p:txBody>
      </p:sp>
      <p:sp>
        <p:nvSpPr>
          <p:cNvPr id="270" name="Google Shape;27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71" name="Google Shape;271;p17"/>
          <p:cNvSpPr txBox="1"/>
          <p:nvPr>
            <p:ph idx="1" type="body"/>
          </p:nvPr>
        </p:nvSpPr>
        <p:spPr>
          <a:xfrm>
            <a:off x="311700" y="2696338"/>
            <a:ext cx="8520600" cy="1872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Download Git from the </a:t>
            </a:r>
            <a:r>
              <a:rPr lang="ru" u="sng">
                <a:solidFill>
                  <a:schemeClr val="hlink"/>
                </a:solidFill>
                <a:hlinkClick r:id="rId3"/>
              </a:rPr>
              <a:t>official website</a:t>
            </a:r>
            <a:r>
              <a:rPr lang="ru"/>
              <a:t> or </a:t>
            </a:r>
            <a:r>
              <a:rPr lang="ru" u="sng">
                <a:solidFill>
                  <a:schemeClr val="hlink"/>
                </a:solidFill>
                <a:hlinkClick r:id="rId4"/>
              </a:rPr>
              <a:t>GitHub instruction</a:t>
            </a:r>
            <a:r>
              <a:rPr lang="ru"/>
              <a:t>.</a:t>
            </a:r>
            <a:endParaRPr/>
          </a:p>
        </p:txBody>
      </p:sp>
      <p:sp>
        <p:nvSpPr>
          <p:cNvPr id="272" name="Google Shape;272;p17"/>
          <p:cNvSpPr/>
          <p:nvPr/>
        </p:nvSpPr>
        <p:spPr>
          <a:xfrm>
            <a:off x="393300" y="1116225"/>
            <a:ext cx="8357400" cy="1455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1" lang="ru" sz="1600" u="none" cap="none" strike="noStrike">
                <a:solidFill>
                  <a:schemeClr val="lt2"/>
                </a:solidFill>
                <a:latin typeface="Lora"/>
                <a:ea typeface="Lora"/>
                <a:cs typeface="Lora"/>
                <a:sym typeface="Lora"/>
              </a:rPr>
              <a:t>“Git is free and open source software for distributed version control: tracking changes in any set of files, usually used for coordinating work among programmers collaboratively developing source code during software development.”</a:t>
            </a:r>
            <a:endParaRPr b="0" i="1" sz="1600" u="none" cap="none" strike="noStrike">
              <a:solidFill>
                <a:schemeClr val="lt2"/>
              </a:solidFill>
              <a:latin typeface="Lora"/>
              <a:ea typeface="Lora"/>
              <a:cs typeface="Lora"/>
              <a:sym typeface="Lora"/>
            </a:endParaRPr>
          </a:p>
          <a:p>
            <a:pPr indent="0" lvl="0" marL="0" marR="0" rtl="0" algn="ctr">
              <a:lnSpc>
                <a:spcPct val="100000"/>
              </a:lnSpc>
              <a:spcBef>
                <a:spcPts val="1200"/>
              </a:spcBef>
              <a:spcAft>
                <a:spcPts val="1200"/>
              </a:spcAft>
              <a:buClr>
                <a:srgbClr val="000000"/>
              </a:buClr>
              <a:buSzPts val="1800"/>
              <a:buFont typeface="Arial"/>
              <a:buNone/>
            </a:pPr>
            <a:r>
              <a:rPr b="0" i="1" lang="ru" sz="1800" u="none" cap="none" strike="noStrike">
                <a:solidFill>
                  <a:schemeClr val="lt2"/>
                </a:solidFill>
                <a:latin typeface="Lora"/>
                <a:ea typeface="Lora"/>
                <a:cs typeface="Lora"/>
                <a:sym typeface="Lora"/>
              </a:rPr>
              <a:t>										</a:t>
            </a:r>
            <a:r>
              <a:rPr b="0" i="1" lang="ru" sz="1400" u="none" cap="none" strike="noStrike">
                <a:solidFill>
                  <a:schemeClr val="lt2"/>
                </a:solidFill>
                <a:latin typeface="Lora"/>
                <a:ea typeface="Lora"/>
                <a:cs typeface="Lora"/>
                <a:sym typeface="Lora"/>
              </a:rPr>
              <a:t>@Wikipedia</a:t>
            </a:r>
            <a:endParaRPr b="0" i="0" sz="1400" u="none" cap="none" strike="noStrike">
              <a:solidFill>
                <a:schemeClr val="lt2"/>
              </a:solidFill>
              <a:latin typeface="Lora"/>
              <a:ea typeface="Lora"/>
              <a:cs typeface="Lora"/>
              <a:sym typeface="Lora"/>
            </a:endParaRPr>
          </a:p>
        </p:txBody>
      </p:sp>
      <p:pic>
        <p:nvPicPr>
          <p:cNvPr id="273" name="Google Shape;273;p17"/>
          <p:cNvPicPr preferRelativeResize="0"/>
          <p:nvPr/>
        </p:nvPicPr>
        <p:blipFill rotWithShape="1">
          <a:blip r:embed="rId5">
            <a:alphaModFix/>
          </a:blip>
          <a:srcRect b="0" l="0" r="0" t="0"/>
          <a:stretch/>
        </p:blipFill>
        <p:spPr>
          <a:xfrm>
            <a:off x="6878099" y="3046299"/>
            <a:ext cx="1872600" cy="1872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Programming technologies: GitHub</a:t>
            </a:r>
            <a:endParaRPr/>
          </a:p>
          <a:p>
            <a:pPr indent="0" lvl="0" marL="0" rtl="0" algn="l">
              <a:lnSpc>
                <a:spcPct val="100000"/>
              </a:lnSpc>
              <a:spcBef>
                <a:spcPts val="0"/>
              </a:spcBef>
              <a:spcAft>
                <a:spcPts val="0"/>
              </a:spcAft>
              <a:buSzPct val="111111"/>
              <a:buNone/>
            </a:pPr>
            <a:r>
              <a:t/>
            </a:r>
            <a:endParaRPr/>
          </a:p>
        </p:txBody>
      </p:sp>
      <p:sp>
        <p:nvSpPr>
          <p:cNvPr id="279" name="Google Shape;27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280" name="Google Shape;280;p18"/>
          <p:cNvPicPr preferRelativeResize="0"/>
          <p:nvPr/>
        </p:nvPicPr>
        <p:blipFill rotWithShape="1">
          <a:blip r:embed="rId3">
            <a:alphaModFix/>
          </a:blip>
          <a:srcRect b="0" l="0" r="0" t="0"/>
          <a:stretch/>
        </p:blipFill>
        <p:spPr>
          <a:xfrm>
            <a:off x="5911650" y="2936400"/>
            <a:ext cx="3486551" cy="1961176"/>
          </a:xfrm>
          <a:prstGeom prst="rect">
            <a:avLst/>
          </a:prstGeom>
          <a:noFill/>
          <a:ln>
            <a:noFill/>
          </a:ln>
        </p:spPr>
      </p:pic>
      <p:sp>
        <p:nvSpPr>
          <p:cNvPr id="281" name="Google Shape;281;p18"/>
          <p:cNvSpPr/>
          <p:nvPr/>
        </p:nvSpPr>
        <p:spPr>
          <a:xfrm>
            <a:off x="393300" y="1116225"/>
            <a:ext cx="8357400" cy="1455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1" lang="ru" sz="1600" u="none" cap="none" strike="noStrike">
                <a:solidFill>
                  <a:schemeClr val="lt2"/>
                </a:solidFill>
                <a:latin typeface="Lora"/>
                <a:ea typeface="Lora"/>
                <a:cs typeface="Lora"/>
                <a:sym typeface="Lora"/>
              </a:rPr>
              <a:t>“GitHub is an online software development platform used for storing, tracking, and collaborating on software projects. It enables developers to upload their own code files and to collaborate with fellow developers on open-source projects.”</a:t>
            </a:r>
            <a:endParaRPr b="0" i="1" sz="1600" u="none" cap="none" strike="noStrike">
              <a:solidFill>
                <a:schemeClr val="lt2"/>
              </a:solidFill>
              <a:latin typeface="Lora"/>
              <a:ea typeface="Lora"/>
              <a:cs typeface="Lora"/>
              <a:sym typeface="Lora"/>
            </a:endParaRPr>
          </a:p>
          <a:p>
            <a:pPr indent="0" lvl="0" marL="0" marR="0" rtl="0" algn="ctr">
              <a:lnSpc>
                <a:spcPct val="100000"/>
              </a:lnSpc>
              <a:spcBef>
                <a:spcPts val="1200"/>
              </a:spcBef>
              <a:spcAft>
                <a:spcPts val="1200"/>
              </a:spcAft>
              <a:buClr>
                <a:srgbClr val="000000"/>
              </a:buClr>
              <a:buSzPts val="1800"/>
              <a:buFont typeface="Arial"/>
              <a:buNone/>
            </a:pPr>
            <a:r>
              <a:rPr b="0" i="1" lang="ru" sz="1800" u="none" cap="none" strike="noStrike">
                <a:solidFill>
                  <a:schemeClr val="lt2"/>
                </a:solidFill>
                <a:latin typeface="Lora"/>
                <a:ea typeface="Lora"/>
                <a:cs typeface="Lora"/>
                <a:sym typeface="Lora"/>
              </a:rPr>
              <a:t>										</a:t>
            </a:r>
            <a:r>
              <a:rPr b="0" i="1" lang="ru" sz="1400" u="none" cap="none" strike="noStrike">
                <a:solidFill>
                  <a:schemeClr val="lt2"/>
                </a:solidFill>
                <a:latin typeface="Lora"/>
                <a:ea typeface="Lora"/>
                <a:cs typeface="Lora"/>
                <a:sym typeface="Lora"/>
              </a:rPr>
              <a:t>@HubSpot</a:t>
            </a:r>
            <a:endParaRPr b="0" i="0" sz="1400" u="none" cap="none" strike="noStrike">
              <a:solidFill>
                <a:schemeClr val="lt2"/>
              </a:solidFill>
              <a:latin typeface="Lora"/>
              <a:ea typeface="Lora"/>
              <a:cs typeface="Lora"/>
              <a:sym typeface="Lora"/>
            </a:endParaRPr>
          </a:p>
        </p:txBody>
      </p:sp>
      <p:pic>
        <p:nvPicPr>
          <p:cNvPr id="282" name="Google Shape;282;p18"/>
          <p:cNvPicPr preferRelativeResize="0"/>
          <p:nvPr/>
        </p:nvPicPr>
        <p:blipFill rotWithShape="1">
          <a:blip r:embed="rId4">
            <a:alphaModFix/>
          </a:blip>
          <a:srcRect b="0" l="0" r="0" t="0"/>
          <a:stretch/>
        </p:blipFill>
        <p:spPr>
          <a:xfrm>
            <a:off x="1101700" y="2783550"/>
            <a:ext cx="4186840" cy="2266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Student GitHub account</a:t>
            </a:r>
            <a:endParaRPr/>
          </a:p>
        </p:txBody>
      </p:sp>
      <p:sp>
        <p:nvSpPr>
          <p:cNvPr id="288" name="Google Shape;28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89" name="Google Shape;289;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Go to the </a:t>
            </a:r>
            <a:r>
              <a:rPr lang="ru" u="sng">
                <a:solidFill>
                  <a:schemeClr val="hlink"/>
                </a:solidFill>
                <a:hlinkClick r:id="rId3"/>
              </a:rPr>
              <a:t>github</a:t>
            </a:r>
            <a:r>
              <a:rPr lang="ru"/>
              <a:t> page and register new account. Your student account should match following rules:</a:t>
            </a:r>
            <a:endParaRPr/>
          </a:p>
          <a:p>
            <a:pPr indent="-342900" lvl="0" marL="457200" rtl="0" algn="l">
              <a:lnSpc>
                <a:spcPct val="115000"/>
              </a:lnSpc>
              <a:spcBef>
                <a:spcPts val="0"/>
              </a:spcBef>
              <a:spcAft>
                <a:spcPts val="0"/>
              </a:spcAft>
              <a:buSzPts val="1800"/>
              <a:buAutoNum type="arabicPeriod"/>
            </a:pPr>
            <a:r>
              <a:rPr lang="ru"/>
              <a:t>Account should be registered on your real name. </a:t>
            </a:r>
            <a:endParaRPr/>
          </a:p>
          <a:p>
            <a:pPr indent="-342900" lvl="0" marL="457200" rtl="0" algn="l">
              <a:lnSpc>
                <a:spcPct val="115000"/>
              </a:lnSpc>
              <a:spcBef>
                <a:spcPts val="0"/>
              </a:spcBef>
              <a:spcAft>
                <a:spcPts val="0"/>
              </a:spcAft>
              <a:buSzPts val="1800"/>
              <a:buAutoNum type="arabicPeriod"/>
            </a:pPr>
            <a:r>
              <a:rPr lang="ru"/>
              <a:t>Use your full name as nickname for your account</a:t>
            </a:r>
            <a:endParaRPr/>
          </a:p>
          <a:p>
            <a:pPr indent="-342900" lvl="0" marL="457200" rtl="0" algn="l">
              <a:lnSpc>
                <a:spcPct val="115000"/>
              </a:lnSpc>
              <a:spcBef>
                <a:spcPts val="0"/>
              </a:spcBef>
              <a:spcAft>
                <a:spcPts val="0"/>
              </a:spcAft>
              <a:buSzPts val="1800"/>
              <a:buAutoNum type="arabicPeriod"/>
            </a:pPr>
            <a:r>
              <a:rPr lang="ru"/>
              <a:t>Upload your photo (same as for slack) as avatar</a:t>
            </a:r>
            <a:endParaRPr/>
          </a:p>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GitHub classroom</a:t>
            </a:r>
            <a:endParaRPr/>
          </a:p>
        </p:txBody>
      </p:sp>
      <p:sp>
        <p:nvSpPr>
          <p:cNvPr id="295" name="Google Shape;29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296" name="Google Shape;296;p20"/>
          <p:cNvSpPr txBox="1"/>
          <p:nvPr>
            <p:ph idx="1" type="body"/>
          </p:nvPr>
        </p:nvSpPr>
        <p:spPr>
          <a:xfrm>
            <a:off x="311700" y="1152475"/>
            <a:ext cx="4746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You can join GeekHub via </a:t>
            </a:r>
            <a:r>
              <a:rPr lang="ru" u="sng">
                <a:solidFill>
                  <a:schemeClr val="hlink"/>
                </a:solidFill>
                <a:hlinkClick r:id="rId3"/>
              </a:rPr>
              <a:t>link</a:t>
            </a:r>
            <a:r>
              <a:rPr lang="ru"/>
              <a:t> or QR code:</a:t>
            </a:r>
            <a:endParaRPr/>
          </a:p>
        </p:txBody>
      </p:sp>
      <p:pic>
        <p:nvPicPr>
          <p:cNvPr id="297" name="Google Shape;297;p20"/>
          <p:cNvPicPr preferRelativeResize="0"/>
          <p:nvPr/>
        </p:nvPicPr>
        <p:blipFill rotWithShape="1">
          <a:blip r:embed="rId4">
            <a:alphaModFix/>
          </a:blip>
          <a:srcRect b="0" l="0" r="0" t="0"/>
          <a:stretch/>
        </p:blipFill>
        <p:spPr>
          <a:xfrm>
            <a:off x="5293879" y="816710"/>
            <a:ext cx="3482000" cy="3752175"/>
          </a:xfrm>
          <a:prstGeom prst="rect">
            <a:avLst/>
          </a:prstGeom>
          <a:noFill/>
          <a:ln>
            <a:noFill/>
          </a:ln>
        </p:spPr>
      </p:pic>
      <p:pic>
        <p:nvPicPr>
          <p:cNvPr id="298" name="Google Shape;298;p20"/>
          <p:cNvPicPr preferRelativeResize="0"/>
          <p:nvPr/>
        </p:nvPicPr>
        <p:blipFill>
          <a:blip r:embed="rId5">
            <a:alphaModFix/>
          </a:blip>
          <a:stretch>
            <a:fillRect/>
          </a:stretch>
        </p:blipFill>
        <p:spPr>
          <a:xfrm>
            <a:off x="1403300" y="1671600"/>
            <a:ext cx="2563700" cy="3184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Lesson plan:</a:t>
            </a:r>
            <a:endParaRPr/>
          </a:p>
        </p:txBody>
      </p:sp>
      <p:sp>
        <p:nvSpPr>
          <p:cNvPr id="74" name="Google Shape;7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sp>
        <p:nvSpPr>
          <p:cNvPr id="75" name="Google Shape;7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Self introduction</a:t>
            </a:r>
            <a:endParaRPr/>
          </a:p>
          <a:p>
            <a:pPr indent="-342900" lvl="0" marL="457200" rtl="0" algn="l">
              <a:lnSpc>
                <a:spcPct val="115000"/>
              </a:lnSpc>
              <a:spcBef>
                <a:spcPts val="0"/>
              </a:spcBef>
              <a:spcAft>
                <a:spcPts val="0"/>
              </a:spcAft>
              <a:buSzPts val="1800"/>
              <a:buChar char="●"/>
            </a:pPr>
            <a:r>
              <a:rPr lang="ru"/>
              <a:t>Teacher vs Mentor</a:t>
            </a:r>
            <a:endParaRPr/>
          </a:p>
          <a:p>
            <a:pPr indent="-342900" lvl="0" marL="457200" rtl="0" algn="l">
              <a:lnSpc>
                <a:spcPct val="115000"/>
              </a:lnSpc>
              <a:spcBef>
                <a:spcPts val="0"/>
              </a:spcBef>
              <a:spcAft>
                <a:spcPts val="0"/>
              </a:spcAft>
              <a:buSzPts val="1800"/>
              <a:buChar char="●"/>
            </a:pPr>
            <a:r>
              <a:rPr lang="ru"/>
              <a:t>Study plan</a:t>
            </a:r>
            <a:endParaRPr/>
          </a:p>
          <a:p>
            <a:pPr indent="-317500" lvl="1" marL="914400" rtl="0" algn="l">
              <a:lnSpc>
                <a:spcPct val="115000"/>
              </a:lnSpc>
              <a:spcBef>
                <a:spcPts val="0"/>
              </a:spcBef>
              <a:spcAft>
                <a:spcPts val="0"/>
              </a:spcAft>
              <a:buSzPts val="1400"/>
              <a:buChar char="○"/>
            </a:pPr>
            <a:r>
              <a:rPr lang="ru"/>
              <a:t>Java Core</a:t>
            </a:r>
            <a:endParaRPr/>
          </a:p>
          <a:p>
            <a:pPr indent="-317500" lvl="1" marL="914400" rtl="0" algn="l">
              <a:lnSpc>
                <a:spcPct val="115000"/>
              </a:lnSpc>
              <a:spcBef>
                <a:spcPts val="0"/>
              </a:spcBef>
              <a:spcAft>
                <a:spcPts val="0"/>
              </a:spcAft>
              <a:buSzPts val="1400"/>
              <a:buChar char="○"/>
            </a:pPr>
            <a:r>
              <a:rPr lang="ru"/>
              <a:t>Java for Web</a:t>
            </a:r>
            <a:endParaRPr/>
          </a:p>
          <a:p>
            <a:pPr indent="-342900" lvl="0" marL="457200" rtl="0" algn="l">
              <a:lnSpc>
                <a:spcPct val="115000"/>
              </a:lnSpc>
              <a:spcBef>
                <a:spcPts val="0"/>
              </a:spcBef>
              <a:spcAft>
                <a:spcPts val="0"/>
              </a:spcAft>
              <a:buSzPts val="1800"/>
              <a:buChar char="●"/>
            </a:pPr>
            <a:r>
              <a:rPr lang="ru"/>
              <a:t>Online\Offline lessons</a:t>
            </a:r>
            <a:endParaRPr/>
          </a:p>
          <a:p>
            <a:pPr indent="-342900" lvl="0" marL="457200" rtl="0" algn="l">
              <a:lnSpc>
                <a:spcPct val="115000"/>
              </a:lnSpc>
              <a:spcBef>
                <a:spcPts val="0"/>
              </a:spcBef>
              <a:spcAft>
                <a:spcPts val="0"/>
              </a:spcAft>
              <a:buSzPts val="1800"/>
              <a:buChar char="●"/>
            </a:pPr>
            <a:r>
              <a:rPr lang="ru"/>
              <a:t>Homework</a:t>
            </a:r>
            <a:endParaRPr/>
          </a:p>
          <a:p>
            <a:pPr indent="-342900" lvl="0" marL="457200" rtl="0" algn="l">
              <a:lnSpc>
                <a:spcPct val="115000"/>
              </a:lnSpc>
              <a:spcBef>
                <a:spcPts val="0"/>
              </a:spcBef>
              <a:spcAft>
                <a:spcPts val="0"/>
              </a:spcAft>
              <a:buSzPts val="1800"/>
              <a:buChar char="●"/>
            </a:pPr>
            <a:r>
              <a:rPr lang="ru"/>
              <a:t>Programming technologies</a:t>
            </a:r>
            <a:endParaRPr/>
          </a:p>
          <a:p>
            <a:pPr indent="-342900" lvl="0" marL="457200" rtl="0" algn="l">
              <a:lnSpc>
                <a:spcPct val="115000"/>
              </a:lnSpc>
              <a:spcBef>
                <a:spcPts val="0"/>
              </a:spcBef>
              <a:spcAft>
                <a:spcPts val="0"/>
              </a:spcAft>
              <a:buSzPts val="1800"/>
              <a:buChar char="●"/>
            </a:pPr>
            <a:r>
              <a:rPr lang="ru"/>
              <a:t>Q&amp;A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Join GitHub classroom</a:t>
            </a:r>
            <a:endParaRPr/>
          </a:p>
        </p:txBody>
      </p:sp>
      <p:sp>
        <p:nvSpPr>
          <p:cNvPr id="304" name="Google Shape;30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305" name="Google Shape;305;p22"/>
          <p:cNvPicPr preferRelativeResize="0"/>
          <p:nvPr/>
        </p:nvPicPr>
        <p:blipFill>
          <a:blip r:embed="rId3">
            <a:alphaModFix/>
          </a:blip>
          <a:stretch>
            <a:fillRect/>
          </a:stretch>
        </p:blipFill>
        <p:spPr>
          <a:xfrm>
            <a:off x="1410763" y="1017725"/>
            <a:ext cx="6322477"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8a985b8d7e_0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Join GitHub classroom</a:t>
            </a:r>
            <a:endParaRPr/>
          </a:p>
        </p:txBody>
      </p:sp>
      <p:sp>
        <p:nvSpPr>
          <p:cNvPr id="311" name="Google Shape;311;g28a985b8d7e_0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312" name="Google Shape;312;g28a985b8d7e_0_1"/>
          <p:cNvPicPr preferRelativeResize="0"/>
          <p:nvPr/>
        </p:nvPicPr>
        <p:blipFill>
          <a:blip r:embed="rId3">
            <a:alphaModFix/>
          </a:blip>
          <a:stretch>
            <a:fillRect/>
          </a:stretch>
        </p:blipFill>
        <p:spPr>
          <a:xfrm>
            <a:off x="1421050" y="1017725"/>
            <a:ext cx="6301894" cy="3820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8a985b8d7e_0_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Join GitHub classroom</a:t>
            </a:r>
            <a:endParaRPr/>
          </a:p>
        </p:txBody>
      </p:sp>
      <p:sp>
        <p:nvSpPr>
          <p:cNvPr id="318" name="Google Shape;318;g28a985b8d7e_0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319" name="Google Shape;319;g28a985b8d7e_0_8"/>
          <p:cNvPicPr preferRelativeResize="0"/>
          <p:nvPr/>
        </p:nvPicPr>
        <p:blipFill>
          <a:blip r:embed="rId3">
            <a:alphaModFix/>
          </a:blip>
          <a:stretch>
            <a:fillRect/>
          </a:stretch>
        </p:blipFill>
        <p:spPr>
          <a:xfrm>
            <a:off x="1768650" y="1017725"/>
            <a:ext cx="5606697" cy="38209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Join GitHub classroom</a:t>
            </a:r>
            <a:endParaRPr/>
          </a:p>
        </p:txBody>
      </p:sp>
      <p:sp>
        <p:nvSpPr>
          <p:cNvPr id="325" name="Google Shape;3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326" name="Google Shape;326;p23"/>
          <p:cNvPicPr preferRelativeResize="0"/>
          <p:nvPr/>
        </p:nvPicPr>
        <p:blipFill>
          <a:blip r:embed="rId3">
            <a:alphaModFix/>
          </a:blip>
          <a:stretch>
            <a:fillRect/>
          </a:stretch>
        </p:blipFill>
        <p:spPr>
          <a:xfrm>
            <a:off x="1715425" y="1017725"/>
            <a:ext cx="5713152" cy="3820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8a985b8d7e_0_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Join GitHub classroom</a:t>
            </a:r>
            <a:endParaRPr/>
          </a:p>
        </p:txBody>
      </p:sp>
      <p:sp>
        <p:nvSpPr>
          <p:cNvPr id="332" name="Google Shape;332;g28a985b8d7e_0_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333" name="Google Shape;333;g28a985b8d7e_0_17"/>
          <p:cNvPicPr preferRelativeResize="0"/>
          <p:nvPr/>
        </p:nvPicPr>
        <p:blipFill>
          <a:blip r:embed="rId3">
            <a:alphaModFix/>
          </a:blip>
          <a:stretch>
            <a:fillRect/>
          </a:stretch>
        </p:blipFill>
        <p:spPr>
          <a:xfrm>
            <a:off x="1659713" y="1017725"/>
            <a:ext cx="5824582" cy="38209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Join GitHub classroom</a:t>
            </a:r>
            <a:endParaRPr/>
          </a:p>
        </p:txBody>
      </p:sp>
      <p:sp>
        <p:nvSpPr>
          <p:cNvPr id="339" name="Google Shape;33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340" name="Google Shape;340;p24"/>
          <p:cNvPicPr preferRelativeResize="0"/>
          <p:nvPr/>
        </p:nvPicPr>
        <p:blipFill>
          <a:blip r:embed="rId3">
            <a:alphaModFix/>
          </a:blip>
          <a:stretch>
            <a:fillRect/>
          </a:stretch>
        </p:blipFill>
        <p:spPr>
          <a:xfrm>
            <a:off x="1762288" y="1017725"/>
            <a:ext cx="5619434" cy="38209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5"/>
          <p:cNvSpPr txBox="1"/>
          <p:nvPr>
            <p:ph type="title"/>
          </p:nvPr>
        </p:nvSpPr>
        <p:spPr>
          <a:xfrm>
            <a:off x="311700" y="445025"/>
            <a:ext cx="4039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Intellij IDEA</a:t>
            </a:r>
            <a:endParaRPr/>
          </a:p>
        </p:txBody>
      </p:sp>
      <p:sp>
        <p:nvSpPr>
          <p:cNvPr id="346" name="Google Shape;34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347" name="Google Shape;347;p25"/>
          <p:cNvSpPr txBox="1"/>
          <p:nvPr>
            <p:ph idx="1" type="body"/>
          </p:nvPr>
        </p:nvSpPr>
        <p:spPr>
          <a:xfrm>
            <a:off x="311700" y="1152475"/>
            <a:ext cx="42147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ru"/>
              <a:t>Download Intellij IDEA Community from </a:t>
            </a:r>
            <a:r>
              <a:rPr lang="ru" u="sng">
                <a:solidFill>
                  <a:schemeClr val="hlink"/>
                </a:solidFill>
                <a:hlinkClick r:id="rId3"/>
              </a:rPr>
              <a:t>official website</a:t>
            </a:r>
            <a:r>
              <a:rPr lang="ru"/>
              <a:t>.</a:t>
            </a:r>
            <a:endParaRPr/>
          </a:p>
        </p:txBody>
      </p:sp>
      <p:pic>
        <p:nvPicPr>
          <p:cNvPr id="348" name="Google Shape;348;p25"/>
          <p:cNvPicPr preferRelativeResize="0"/>
          <p:nvPr/>
        </p:nvPicPr>
        <p:blipFill rotWithShape="1">
          <a:blip r:embed="rId4">
            <a:alphaModFix/>
          </a:blip>
          <a:srcRect b="4396" l="0" r="0" t="0"/>
          <a:stretch/>
        </p:blipFill>
        <p:spPr>
          <a:xfrm>
            <a:off x="5935475" y="422625"/>
            <a:ext cx="3085675" cy="2900900"/>
          </a:xfrm>
          <a:prstGeom prst="rect">
            <a:avLst/>
          </a:prstGeom>
          <a:noFill/>
          <a:ln>
            <a:noFill/>
          </a:ln>
        </p:spPr>
      </p:pic>
      <p:pic>
        <p:nvPicPr>
          <p:cNvPr id="349" name="Google Shape;349;p25"/>
          <p:cNvPicPr preferRelativeResize="0"/>
          <p:nvPr/>
        </p:nvPicPr>
        <p:blipFill rotWithShape="1">
          <a:blip r:embed="rId5">
            <a:alphaModFix/>
          </a:blip>
          <a:srcRect b="0" l="0" r="0" t="0"/>
          <a:stretch/>
        </p:blipFill>
        <p:spPr>
          <a:xfrm>
            <a:off x="5002325" y="3239524"/>
            <a:ext cx="2652300" cy="1658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Import project into IDEA</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355" name="Google Shape;35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356" name="Google Shape;356;p26"/>
          <p:cNvSpPr txBox="1"/>
          <p:nvPr>
            <p:ph idx="1" type="body"/>
          </p:nvPr>
        </p:nvSpPr>
        <p:spPr>
          <a:xfrm>
            <a:off x="311700" y="1152475"/>
            <a:ext cx="40992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ru"/>
              <a:t>Open IntelliJ IDEA</a:t>
            </a:r>
            <a:endParaRPr/>
          </a:p>
          <a:p>
            <a:pPr indent="-342900" lvl="0" marL="457200" rtl="0" algn="l">
              <a:lnSpc>
                <a:spcPct val="115000"/>
              </a:lnSpc>
              <a:spcBef>
                <a:spcPts val="0"/>
              </a:spcBef>
              <a:spcAft>
                <a:spcPts val="0"/>
              </a:spcAft>
              <a:buSzPts val="1800"/>
              <a:buAutoNum type="arabicPeriod"/>
            </a:pPr>
            <a:r>
              <a:rPr lang="ru"/>
              <a:t>Choose “Get from VCS”</a:t>
            </a:r>
            <a:endParaRPr/>
          </a:p>
          <a:p>
            <a:pPr indent="-342900" lvl="0" marL="457200" rtl="0" algn="l">
              <a:lnSpc>
                <a:spcPct val="115000"/>
              </a:lnSpc>
              <a:spcBef>
                <a:spcPts val="0"/>
              </a:spcBef>
              <a:spcAft>
                <a:spcPts val="0"/>
              </a:spcAft>
              <a:buSzPts val="1800"/>
              <a:buAutoNum type="arabicPeriod"/>
            </a:pPr>
            <a:r>
              <a:rPr lang="ru"/>
              <a:t>Choose “Git”</a:t>
            </a:r>
            <a:endParaRPr/>
          </a:p>
          <a:p>
            <a:pPr indent="0" lvl="0" marL="457200" rtl="0" algn="l">
              <a:lnSpc>
                <a:spcPct val="115000"/>
              </a:lnSpc>
              <a:spcBef>
                <a:spcPts val="0"/>
              </a:spcBef>
              <a:spcAft>
                <a:spcPts val="0"/>
              </a:spcAft>
              <a:buSzPts val="1800"/>
              <a:buNone/>
            </a:pPr>
            <a:r>
              <a:t/>
            </a:r>
            <a:endParaRPr/>
          </a:p>
        </p:txBody>
      </p:sp>
      <p:pic>
        <p:nvPicPr>
          <p:cNvPr descr="Graphical user interface, application, Teams&#10;&#10;Description automatically generated" id="357" name="Google Shape;357;p26"/>
          <p:cNvPicPr preferRelativeResize="0"/>
          <p:nvPr/>
        </p:nvPicPr>
        <p:blipFill rotWithShape="1">
          <a:blip r:embed="rId3">
            <a:alphaModFix/>
          </a:blip>
          <a:srcRect b="0" l="0" r="0" t="0"/>
          <a:stretch/>
        </p:blipFill>
        <p:spPr>
          <a:xfrm>
            <a:off x="4410970" y="1132275"/>
            <a:ext cx="4528305" cy="341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Import project into IDEA</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363" name="Google Shape;36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364" name="Google Shape;364;p27"/>
          <p:cNvSpPr txBox="1"/>
          <p:nvPr>
            <p:ph idx="1" type="body"/>
          </p:nvPr>
        </p:nvSpPr>
        <p:spPr>
          <a:xfrm>
            <a:off x="311700" y="1152475"/>
            <a:ext cx="40545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4.	Paste copied link of the</a:t>
            </a:r>
            <a:br>
              <a:rPr lang="ru"/>
            </a:br>
            <a:r>
              <a:rPr lang="ru"/>
              <a:t>   	repository into just opened</a:t>
            </a:r>
            <a:br>
              <a:rPr lang="ru"/>
            </a:br>
            <a:r>
              <a:rPr lang="ru"/>
              <a:t>	window</a:t>
            </a:r>
            <a:endParaRPr/>
          </a:p>
          <a:p>
            <a:pPr indent="0" lvl="0" marL="0" rtl="0" algn="l">
              <a:lnSpc>
                <a:spcPct val="115000"/>
              </a:lnSpc>
              <a:spcBef>
                <a:spcPts val="0"/>
              </a:spcBef>
              <a:spcAft>
                <a:spcPts val="0"/>
              </a:spcAft>
              <a:buSzPts val="1800"/>
              <a:buNone/>
            </a:pPr>
            <a:r>
              <a:rPr lang="ru"/>
              <a:t>5.	Click “Clone”</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p:txBody>
      </p:sp>
      <p:pic>
        <p:nvPicPr>
          <p:cNvPr id="365" name="Google Shape;365;p27"/>
          <p:cNvPicPr preferRelativeResize="0"/>
          <p:nvPr/>
        </p:nvPicPr>
        <p:blipFill rotWithShape="1">
          <a:blip r:embed="rId3">
            <a:alphaModFix/>
          </a:blip>
          <a:srcRect b="0" l="0" r="0" t="0"/>
          <a:stretch/>
        </p:blipFill>
        <p:spPr>
          <a:xfrm>
            <a:off x="4366325" y="967100"/>
            <a:ext cx="4465976" cy="36017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Import project into IDEA</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371" name="Google Shape;37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372" name="Google Shape;372;p28"/>
          <p:cNvSpPr txBox="1"/>
          <p:nvPr>
            <p:ph idx="1" type="body"/>
          </p:nvPr>
        </p:nvSpPr>
        <p:spPr>
          <a:xfrm>
            <a:off x="311700" y="1152475"/>
            <a:ext cx="50838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a:t>6.	Input your login and password (or token) for</a:t>
            </a:r>
            <a:endParaRPr/>
          </a:p>
          <a:p>
            <a:pPr indent="0" lvl="0" marL="457200" rtl="0" algn="l">
              <a:lnSpc>
                <a:spcPct val="115000"/>
              </a:lnSpc>
              <a:spcBef>
                <a:spcPts val="0"/>
              </a:spcBef>
              <a:spcAft>
                <a:spcPts val="0"/>
              </a:spcAft>
              <a:buSzPts val="1800"/>
              <a:buNone/>
            </a:pPr>
            <a:r>
              <a:rPr lang="ru"/>
              <a:t>GitHub.com if required</a:t>
            </a:r>
            <a:endParaRPr/>
          </a:p>
          <a:p>
            <a:pPr indent="0" lvl="0" marL="457200" rtl="0" algn="l">
              <a:lnSpc>
                <a:spcPct val="115000"/>
              </a:lnSpc>
              <a:spcBef>
                <a:spcPts val="0"/>
              </a:spcBef>
              <a:spcAft>
                <a:spcPts val="0"/>
              </a:spcAft>
              <a:buSzPts val="1800"/>
              <a:buNone/>
            </a:pPr>
            <a:r>
              <a:t/>
            </a:r>
            <a:endParaRPr/>
          </a:p>
        </p:txBody>
      </p:sp>
      <p:pic>
        <p:nvPicPr>
          <p:cNvPr descr="Graphical user interface, website&#10;&#10;Description automatically generated" id="373" name="Google Shape;373;p28"/>
          <p:cNvPicPr preferRelativeResize="0"/>
          <p:nvPr/>
        </p:nvPicPr>
        <p:blipFill rotWithShape="1">
          <a:blip r:embed="rId3">
            <a:alphaModFix/>
          </a:blip>
          <a:srcRect b="0" l="0" r="0" t="0"/>
          <a:stretch/>
        </p:blipFill>
        <p:spPr>
          <a:xfrm>
            <a:off x="5456174" y="590075"/>
            <a:ext cx="3280125" cy="2405623"/>
          </a:xfrm>
          <a:prstGeom prst="rect">
            <a:avLst/>
          </a:prstGeom>
          <a:noFill/>
          <a:ln>
            <a:noFill/>
          </a:ln>
        </p:spPr>
      </p:pic>
      <p:pic>
        <p:nvPicPr>
          <p:cNvPr id="374" name="Google Shape;374;p28"/>
          <p:cNvPicPr preferRelativeResize="0"/>
          <p:nvPr/>
        </p:nvPicPr>
        <p:blipFill rotWithShape="1">
          <a:blip r:embed="rId4">
            <a:alphaModFix/>
          </a:blip>
          <a:srcRect b="0" l="0" r="0" t="0"/>
          <a:stretch/>
        </p:blipFill>
        <p:spPr>
          <a:xfrm>
            <a:off x="3895402" y="3150004"/>
            <a:ext cx="3157350" cy="990977"/>
          </a:xfrm>
          <a:prstGeom prst="rect">
            <a:avLst/>
          </a:prstGeom>
          <a:noFill/>
          <a:ln>
            <a:noFill/>
          </a:ln>
        </p:spPr>
      </p:pic>
      <p:pic>
        <p:nvPicPr>
          <p:cNvPr id="375" name="Google Shape;375;p28"/>
          <p:cNvPicPr preferRelativeResize="0"/>
          <p:nvPr/>
        </p:nvPicPr>
        <p:blipFill rotWithShape="1">
          <a:blip r:embed="rId5">
            <a:alphaModFix/>
          </a:blip>
          <a:srcRect b="0" l="0" r="0" t="0"/>
          <a:stretch/>
        </p:blipFill>
        <p:spPr>
          <a:xfrm>
            <a:off x="7052739" y="2306949"/>
            <a:ext cx="1968412" cy="2677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Introduction</a:t>
            </a:r>
            <a:endParaRPr/>
          </a:p>
        </p:txBody>
      </p:sp>
      <p:sp>
        <p:nvSpPr>
          <p:cNvPr id="81" name="Google Shape;8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82" name="Google Shape;82;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ru"/>
              <a:t>Name</a:t>
            </a:r>
            <a:endParaRPr/>
          </a:p>
          <a:p>
            <a:pPr indent="-342900" lvl="0" marL="457200" rtl="0" algn="l">
              <a:lnSpc>
                <a:spcPct val="115000"/>
              </a:lnSpc>
              <a:spcBef>
                <a:spcPts val="0"/>
              </a:spcBef>
              <a:spcAft>
                <a:spcPts val="0"/>
              </a:spcAft>
              <a:buSzPts val="1800"/>
              <a:buChar char="●"/>
            </a:pPr>
            <a:r>
              <a:rPr lang="ru"/>
              <a:t>Goals and expectations</a:t>
            </a:r>
            <a:endParaRPr/>
          </a:p>
          <a:p>
            <a:pPr indent="-342900" lvl="0" marL="457200" rtl="0" algn="l">
              <a:lnSpc>
                <a:spcPct val="115000"/>
              </a:lnSpc>
              <a:spcBef>
                <a:spcPts val="0"/>
              </a:spcBef>
              <a:spcAft>
                <a:spcPts val="0"/>
              </a:spcAft>
              <a:buSzPts val="1800"/>
              <a:buChar char="●"/>
            </a:pPr>
            <a:r>
              <a:rPr lang="ru"/>
              <a:t>Something about yourself</a:t>
            </a:r>
            <a:endParaRPr/>
          </a:p>
        </p:txBody>
      </p:sp>
      <p:pic>
        <p:nvPicPr>
          <p:cNvPr id="83" name="Google Shape;83;p4"/>
          <p:cNvPicPr preferRelativeResize="0"/>
          <p:nvPr/>
        </p:nvPicPr>
        <p:blipFill rotWithShape="1">
          <a:blip r:embed="rId3">
            <a:alphaModFix/>
          </a:blip>
          <a:srcRect b="0" l="0" r="0" t="0"/>
          <a:stretch/>
        </p:blipFill>
        <p:spPr>
          <a:xfrm>
            <a:off x="4232988" y="247650"/>
            <a:ext cx="4505325" cy="4648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Setup SDK</a:t>
            </a:r>
            <a:endParaRPr/>
          </a:p>
        </p:txBody>
      </p:sp>
      <p:sp>
        <p:nvSpPr>
          <p:cNvPr id="381" name="Google Shape;38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382" name="Google Shape;382;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383" name="Google Shape;383;p29"/>
          <p:cNvPicPr preferRelativeResize="0"/>
          <p:nvPr/>
        </p:nvPicPr>
        <p:blipFill rotWithShape="1">
          <a:blip r:embed="rId3">
            <a:alphaModFix/>
          </a:blip>
          <a:srcRect b="0" l="25495" r="0" t="0"/>
          <a:stretch/>
        </p:blipFill>
        <p:spPr>
          <a:xfrm>
            <a:off x="2152026" y="838400"/>
            <a:ext cx="6812826" cy="1451075"/>
          </a:xfrm>
          <a:prstGeom prst="rect">
            <a:avLst/>
          </a:prstGeom>
          <a:noFill/>
          <a:ln>
            <a:noFill/>
          </a:ln>
        </p:spPr>
      </p:pic>
      <p:pic>
        <p:nvPicPr>
          <p:cNvPr id="384" name="Google Shape;384;p29"/>
          <p:cNvPicPr preferRelativeResize="0"/>
          <p:nvPr/>
        </p:nvPicPr>
        <p:blipFill rotWithShape="1">
          <a:blip r:embed="rId4">
            <a:alphaModFix/>
          </a:blip>
          <a:srcRect b="0" l="0" r="0" t="0"/>
          <a:stretch/>
        </p:blipFill>
        <p:spPr>
          <a:xfrm>
            <a:off x="311700" y="1949725"/>
            <a:ext cx="3654027" cy="1982276"/>
          </a:xfrm>
          <a:prstGeom prst="rect">
            <a:avLst/>
          </a:prstGeom>
          <a:noFill/>
          <a:ln>
            <a:noFill/>
          </a:ln>
        </p:spPr>
      </p:pic>
      <p:pic>
        <p:nvPicPr>
          <p:cNvPr id="385" name="Google Shape;385;p29"/>
          <p:cNvPicPr preferRelativeResize="0"/>
          <p:nvPr/>
        </p:nvPicPr>
        <p:blipFill rotWithShape="1">
          <a:blip r:embed="rId5">
            <a:alphaModFix/>
          </a:blip>
          <a:srcRect b="0" l="0" r="0" t="0"/>
          <a:stretch/>
        </p:blipFill>
        <p:spPr>
          <a:xfrm>
            <a:off x="4061143" y="2740175"/>
            <a:ext cx="3213082" cy="1451075"/>
          </a:xfrm>
          <a:prstGeom prst="rect">
            <a:avLst/>
          </a:prstGeom>
          <a:noFill/>
          <a:ln>
            <a:noFill/>
          </a:ln>
        </p:spPr>
      </p:pic>
      <p:pic>
        <p:nvPicPr>
          <p:cNvPr id="386" name="Google Shape;386;p29"/>
          <p:cNvPicPr preferRelativeResize="0"/>
          <p:nvPr/>
        </p:nvPicPr>
        <p:blipFill rotWithShape="1">
          <a:blip r:embed="rId6">
            <a:alphaModFix/>
          </a:blip>
          <a:srcRect b="0" l="0" r="0" t="0"/>
          <a:stretch/>
        </p:blipFill>
        <p:spPr>
          <a:xfrm>
            <a:off x="5052120" y="4227182"/>
            <a:ext cx="3505689" cy="40010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0"/>
          <p:cNvSpPr txBox="1"/>
          <p:nvPr>
            <p:ph idx="1" type="body"/>
          </p:nvPr>
        </p:nvSpPr>
        <p:spPr>
          <a:xfrm>
            <a:off x="311700" y="1152475"/>
            <a:ext cx="29160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ru"/>
              <a:t>Open project in IDEA</a:t>
            </a:r>
            <a:endParaRPr/>
          </a:p>
          <a:p>
            <a:pPr indent="-342900" lvl="0" marL="457200" rtl="0" algn="l">
              <a:lnSpc>
                <a:spcPct val="115000"/>
              </a:lnSpc>
              <a:spcBef>
                <a:spcPts val="0"/>
              </a:spcBef>
              <a:spcAft>
                <a:spcPts val="0"/>
              </a:spcAft>
              <a:buSzPts val="1800"/>
              <a:buAutoNum type="arabicPeriod"/>
            </a:pPr>
            <a:r>
              <a:rPr lang="ru"/>
              <a:t>Choose “Project” tab</a:t>
            </a:r>
            <a:endParaRPr/>
          </a:p>
          <a:p>
            <a:pPr indent="-342900" lvl="0" marL="457200" rtl="0" algn="l">
              <a:lnSpc>
                <a:spcPct val="115000"/>
              </a:lnSpc>
              <a:spcBef>
                <a:spcPts val="0"/>
              </a:spcBef>
              <a:spcAft>
                <a:spcPts val="0"/>
              </a:spcAft>
              <a:buSzPts val="1800"/>
              <a:buAutoNum type="arabicPeriod"/>
            </a:pPr>
            <a:r>
              <a:rPr lang="ru"/>
              <a:t>Add new JDK for IDEA</a:t>
            </a:r>
            <a:endParaRPr/>
          </a:p>
          <a:p>
            <a:pPr indent="-342900" lvl="0" marL="457200" rtl="0" algn="l">
              <a:lnSpc>
                <a:spcPct val="115000"/>
              </a:lnSpc>
              <a:spcBef>
                <a:spcPts val="0"/>
              </a:spcBef>
              <a:spcAft>
                <a:spcPts val="0"/>
              </a:spcAft>
              <a:buSzPts val="1800"/>
              <a:buAutoNum type="arabicPeriod"/>
            </a:pPr>
            <a:r>
              <a:rPr lang="ru"/>
              <a:t>Choose JDK 17 for your project</a:t>
            </a:r>
            <a:endParaRPr/>
          </a:p>
          <a:p>
            <a:pPr indent="-342900" lvl="0" marL="457200" rtl="0" algn="l">
              <a:lnSpc>
                <a:spcPct val="115000"/>
              </a:lnSpc>
              <a:spcBef>
                <a:spcPts val="0"/>
              </a:spcBef>
              <a:spcAft>
                <a:spcPts val="0"/>
              </a:spcAft>
              <a:buSzPts val="1800"/>
              <a:buAutoNum type="arabicPeriod"/>
            </a:pPr>
            <a:r>
              <a:rPr lang="ru"/>
              <a:t>Choose latest “Project language level”</a:t>
            </a:r>
            <a:endParaRPr/>
          </a:p>
          <a:p>
            <a:pPr indent="-342900" lvl="0" marL="457200" rtl="0" algn="l">
              <a:lnSpc>
                <a:spcPct val="115000"/>
              </a:lnSpc>
              <a:spcBef>
                <a:spcPts val="0"/>
              </a:spcBef>
              <a:spcAft>
                <a:spcPts val="0"/>
              </a:spcAft>
              <a:buSzPts val="1800"/>
              <a:buAutoNum type="arabicPeriod"/>
            </a:pPr>
            <a:r>
              <a:rPr lang="ru"/>
              <a:t>Click “OK”</a:t>
            </a:r>
            <a:endParaRPr/>
          </a:p>
        </p:txBody>
      </p:sp>
      <p:sp>
        <p:nvSpPr>
          <p:cNvPr id="392" name="Google Shape;392;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Setup JDK</a:t>
            </a:r>
            <a:endParaRPr/>
          </a:p>
        </p:txBody>
      </p:sp>
      <p:sp>
        <p:nvSpPr>
          <p:cNvPr id="393" name="Google Shape;39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394" name="Google Shape;394;p30" title="Screen Recording 2022-10-15 at 7.01.03 PM.mov">
            <a:hlinkClick r:id="rId3"/>
          </p:cNvPr>
          <p:cNvPicPr preferRelativeResize="0"/>
          <p:nvPr/>
        </p:nvPicPr>
        <p:blipFill rotWithShape="1">
          <a:blip r:embed="rId4">
            <a:alphaModFix/>
          </a:blip>
          <a:srcRect b="0" l="0" r="0" t="0"/>
          <a:stretch/>
        </p:blipFill>
        <p:spPr>
          <a:xfrm>
            <a:off x="3227700" y="970525"/>
            <a:ext cx="5653175"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First Commit and Push to Git</a:t>
            </a:r>
            <a:endParaRPr/>
          </a:p>
        </p:txBody>
      </p:sp>
      <p:sp>
        <p:nvSpPr>
          <p:cNvPr id="400" name="Google Shape;40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401" name="Google Shape;401;p31"/>
          <p:cNvSpPr txBox="1"/>
          <p:nvPr>
            <p:ph idx="1" type="body"/>
          </p:nvPr>
        </p:nvSpPr>
        <p:spPr>
          <a:xfrm>
            <a:off x="311700" y="1152475"/>
            <a:ext cx="43035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AutoNum type="arabicPeriod"/>
            </a:pPr>
            <a:r>
              <a:rPr lang="ru"/>
              <a:t>You have made some changes, it’s time to commit and push</a:t>
            </a:r>
            <a:endParaRPr/>
          </a:p>
          <a:p>
            <a:pPr indent="-342900" lvl="0" marL="457200" rtl="0" algn="l">
              <a:lnSpc>
                <a:spcPct val="115000"/>
              </a:lnSpc>
              <a:spcBef>
                <a:spcPts val="0"/>
              </a:spcBef>
              <a:spcAft>
                <a:spcPts val="0"/>
              </a:spcAft>
              <a:buSzPts val="1800"/>
              <a:buAutoNum type="arabicPeriod"/>
            </a:pPr>
            <a:r>
              <a:rPr lang="ru"/>
              <a:t>Press “Ctrl+K” to make commit</a:t>
            </a:r>
            <a:endParaRPr/>
          </a:p>
          <a:p>
            <a:pPr indent="-342900" lvl="0" marL="457200" rtl="0" algn="l">
              <a:lnSpc>
                <a:spcPct val="115000"/>
              </a:lnSpc>
              <a:spcBef>
                <a:spcPts val="0"/>
              </a:spcBef>
              <a:spcAft>
                <a:spcPts val="0"/>
              </a:spcAft>
              <a:buSzPts val="1800"/>
              <a:buAutoNum type="arabicPeriod"/>
            </a:pPr>
            <a:r>
              <a:rPr lang="ru"/>
              <a:t>Choose files that should be committed</a:t>
            </a:r>
            <a:endParaRPr/>
          </a:p>
          <a:p>
            <a:pPr indent="-342900" lvl="0" marL="457200" rtl="0" algn="l">
              <a:lnSpc>
                <a:spcPct val="115000"/>
              </a:lnSpc>
              <a:spcBef>
                <a:spcPts val="0"/>
              </a:spcBef>
              <a:spcAft>
                <a:spcPts val="0"/>
              </a:spcAft>
              <a:buSzPts val="1800"/>
              <a:buAutoNum type="arabicPeriod"/>
            </a:pPr>
            <a:r>
              <a:rPr lang="ru"/>
              <a:t>Type understandable and informative “L## Commit Message”</a:t>
            </a:r>
            <a:endParaRPr/>
          </a:p>
          <a:p>
            <a:pPr indent="-342900" lvl="0" marL="457200" rtl="0" algn="l">
              <a:lnSpc>
                <a:spcPct val="115000"/>
              </a:lnSpc>
              <a:spcBef>
                <a:spcPts val="0"/>
              </a:spcBef>
              <a:spcAft>
                <a:spcPts val="0"/>
              </a:spcAft>
              <a:buSzPts val="1800"/>
              <a:buAutoNum type="arabicPeriod"/>
            </a:pPr>
            <a:r>
              <a:rPr lang="ru"/>
              <a:t>Check checkboxes: “Perform code analysis”, “Check TODO” and “Scan with CheckStyle”</a:t>
            </a:r>
            <a:endParaRPr/>
          </a:p>
          <a:p>
            <a:pPr indent="-342900" lvl="0" marL="457200" rtl="0" algn="l">
              <a:lnSpc>
                <a:spcPct val="115000"/>
              </a:lnSpc>
              <a:spcBef>
                <a:spcPts val="0"/>
              </a:spcBef>
              <a:spcAft>
                <a:spcPts val="0"/>
              </a:spcAft>
              <a:buSzPts val="1800"/>
              <a:buAutoNum type="arabicPeriod"/>
            </a:pPr>
            <a:r>
              <a:rPr lang="ru"/>
              <a:t>Click “Commit”</a:t>
            </a:r>
            <a:endParaRPr/>
          </a:p>
        </p:txBody>
      </p:sp>
      <p:pic>
        <p:nvPicPr>
          <p:cNvPr id="402" name="Google Shape;402;p31"/>
          <p:cNvPicPr preferRelativeResize="0"/>
          <p:nvPr/>
        </p:nvPicPr>
        <p:blipFill rotWithShape="1">
          <a:blip r:embed="rId3">
            <a:alphaModFix/>
          </a:blip>
          <a:srcRect b="31043" l="17156" r="0" t="6444"/>
          <a:stretch/>
        </p:blipFill>
        <p:spPr>
          <a:xfrm>
            <a:off x="6125125" y="179650"/>
            <a:ext cx="2653975" cy="1103450"/>
          </a:xfrm>
          <a:prstGeom prst="rect">
            <a:avLst/>
          </a:prstGeom>
          <a:noFill/>
          <a:ln>
            <a:noFill/>
          </a:ln>
        </p:spPr>
      </p:pic>
      <p:pic>
        <p:nvPicPr>
          <p:cNvPr id="403" name="Google Shape;403;p31"/>
          <p:cNvPicPr preferRelativeResize="0"/>
          <p:nvPr/>
        </p:nvPicPr>
        <p:blipFill rotWithShape="1">
          <a:blip r:embed="rId4">
            <a:alphaModFix/>
          </a:blip>
          <a:srcRect b="0" l="0" r="0" t="0"/>
          <a:stretch/>
        </p:blipFill>
        <p:spPr>
          <a:xfrm>
            <a:off x="4572000" y="593044"/>
            <a:ext cx="3460999" cy="759156"/>
          </a:xfrm>
          <a:prstGeom prst="rect">
            <a:avLst/>
          </a:prstGeom>
          <a:noFill/>
          <a:ln>
            <a:noFill/>
          </a:ln>
        </p:spPr>
      </p:pic>
      <p:pic>
        <p:nvPicPr>
          <p:cNvPr id="404" name="Google Shape;404;p31"/>
          <p:cNvPicPr preferRelativeResize="0"/>
          <p:nvPr/>
        </p:nvPicPr>
        <p:blipFill rotWithShape="1">
          <a:blip r:embed="rId5">
            <a:alphaModFix/>
          </a:blip>
          <a:srcRect b="0" l="0" r="0" t="0"/>
          <a:stretch/>
        </p:blipFill>
        <p:spPr>
          <a:xfrm>
            <a:off x="5011450" y="1017725"/>
            <a:ext cx="3461002" cy="3066950"/>
          </a:xfrm>
          <a:prstGeom prst="rect">
            <a:avLst/>
          </a:prstGeom>
          <a:noFill/>
          <a:ln>
            <a:noFill/>
          </a:ln>
        </p:spPr>
      </p:pic>
      <p:pic>
        <p:nvPicPr>
          <p:cNvPr id="405" name="Google Shape;405;p31"/>
          <p:cNvPicPr preferRelativeResize="0"/>
          <p:nvPr/>
        </p:nvPicPr>
        <p:blipFill rotWithShape="1">
          <a:blip r:embed="rId6">
            <a:alphaModFix/>
          </a:blip>
          <a:srcRect b="0" l="0" r="0" t="0"/>
          <a:stretch/>
        </p:blipFill>
        <p:spPr>
          <a:xfrm>
            <a:off x="4675800" y="2706350"/>
            <a:ext cx="3461000" cy="22844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Create issue </a:t>
            </a:r>
            <a:endParaRPr/>
          </a:p>
        </p:txBody>
      </p:sp>
      <p:sp>
        <p:nvSpPr>
          <p:cNvPr id="411" name="Google Shape;41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412" name="Google Shape;412;p33"/>
          <p:cNvPicPr preferRelativeResize="0"/>
          <p:nvPr/>
        </p:nvPicPr>
        <p:blipFill rotWithShape="1">
          <a:blip r:embed="rId3">
            <a:alphaModFix/>
          </a:blip>
          <a:srcRect b="0" l="0" r="0" t="0"/>
          <a:stretch/>
        </p:blipFill>
        <p:spPr>
          <a:xfrm>
            <a:off x="362863" y="1332575"/>
            <a:ext cx="8418273" cy="1940150"/>
          </a:xfrm>
          <a:prstGeom prst="rect">
            <a:avLst/>
          </a:prstGeom>
          <a:noFill/>
          <a:ln>
            <a:noFill/>
          </a:ln>
        </p:spPr>
      </p:pic>
      <p:sp>
        <p:nvSpPr>
          <p:cNvPr id="413" name="Google Shape;413;p33"/>
          <p:cNvSpPr/>
          <p:nvPr/>
        </p:nvSpPr>
        <p:spPr>
          <a:xfrm>
            <a:off x="846275" y="1756325"/>
            <a:ext cx="548700" cy="29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14" name="Google Shape;414;p33"/>
          <p:cNvSpPr/>
          <p:nvPr/>
        </p:nvSpPr>
        <p:spPr>
          <a:xfrm>
            <a:off x="7995400" y="2809475"/>
            <a:ext cx="666600" cy="29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Create issue </a:t>
            </a:r>
            <a:endParaRPr/>
          </a:p>
        </p:txBody>
      </p:sp>
      <p:sp>
        <p:nvSpPr>
          <p:cNvPr id="420" name="Google Shape;42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421" name="Google Shape;421;p34"/>
          <p:cNvPicPr preferRelativeResize="0"/>
          <p:nvPr/>
        </p:nvPicPr>
        <p:blipFill rotWithShape="1">
          <a:blip r:embed="rId3">
            <a:alphaModFix/>
          </a:blip>
          <a:srcRect b="0" l="0" r="0" t="0"/>
          <a:stretch/>
        </p:blipFill>
        <p:spPr>
          <a:xfrm>
            <a:off x="152400" y="1788825"/>
            <a:ext cx="8839204" cy="3167957"/>
          </a:xfrm>
          <a:prstGeom prst="rect">
            <a:avLst/>
          </a:prstGeom>
          <a:noFill/>
          <a:ln>
            <a:noFill/>
          </a:ln>
        </p:spPr>
      </p:pic>
      <p:sp>
        <p:nvSpPr>
          <p:cNvPr id="422" name="Google Shape;422;p34"/>
          <p:cNvSpPr txBox="1"/>
          <p:nvPr>
            <p:ph idx="1" type="body"/>
          </p:nvPr>
        </p:nvSpPr>
        <p:spPr>
          <a:xfrm>
            <a:off x="311700" y="1152475"/>
            <a:ext cx="7767900" cy="572700"/>
          </a:xfrm>
          <a:prstGeom prst="rect">
            <a:avLst/>
          </a:prstGeom>
          <a:noFill/>
          <a:ln>
            <a:noFill/>
          </a:ln>
        </p:spPr>
        <p:txBody>
          <a:bodyPr anchorCtr="0" anchor="t" bIns="91425" lIns="91425" spcFirstLastPara="1" rIns="91425" wrap="square" tIns="91425">
            <a:normAutofit fontScale="70000" lnSpcReduction="20000"/>
          </a:bodyPr>
          <a:lstStyle/>
          <a:p>
            <a:pPr indent="-308610" lvl="0" marL="457200" rtl="0" algn="l">
              <a:lnSpc>
                <a:spcPct val="115000"/>
              </a:lnSpc>
              <a:spcBef>
                <a:spcPts val="0"/>
              </a:spcBef>
              <a:spcAft>
                <a:spcPts val="0"/>
              </a:spcAft>
              <a:buSzPct val="100000"/>
              <a:buChar char="●"/>
            </a:pPr>
            <a:r>
              <a:rPr lang="ru"/>
              <a:t>Title: L## Homework Review</a:t>
            </a:r>
            <a:endParaRPr/>
          </a:p>
          <a:p>
            <a:pPr indent="-308610" lvl="0" marL="457200" rtl="0" algn="l">
              <a:lnSpc>
                <a:spcPct val="115000"/>
              </a:lnSpc>
              <a:spcBef>
                <a:spcPts val="0"/>
              </a:spcBef>
              <a:spcAft>
                <a:spcPts val="0"/>
              </a:spcAft>
              <a:buSzPct val="100000"/>
              <a:buChar char="●"/>
            </a:pPr>
            <a:r>
              <a:rPr lang="ru"/>
              <a:t>Assignee: Lector that was on lection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Homework</a:t>
            </a:r>
            <a:endParaRPr/>
          </a:p>
        </p:txBody>
      </p:sp>
      <p:sp>
        <p:nvSpPr>
          <p:cNvPr id="428" name="Google Shape;42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429" name="Google Shape;429;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118"/>
              <a:buNone/>
            </a:pPr>
            <a:r>
              <a:rPr lang="ru"/>
              <a:t>Required:</a:t>
            </a:r>
            <a:endParaRPr/>
          </a:p>
          <a:p>
            <a:pPr indent="-342900" lvl="0" marL="457200" rtl="0" algn="l">
              <a:lnSpc>
                <a:spcPct val="115000"/>
              </a:lnSpc>
              <a:spcBef>
                <a:spcPts val="1200"/>
              </a:spcBef>
              <a:spcAft>
                <a:spcPts val="0"/>
              </a:spcAft>
              <a:buSzPts val="1800"/>
              <a:buChar char="●"/>
            </a:pPr>
            <a:r>
              <a:rPr lang="ru" u="sng">
                <a:solidFill>
                  <a:schemeClr val="hlink"/>
                </a:solidFill>
                <a:hlinkClick r:id="rId3"/>
              </a:rPr>
              <a:t>Download</a:t>
            </a:r>
            <a:r>
              <a:rPr lang="ru"/>
              <a:t> Intellij IDEA Community</a:t>
            </a:r>
            <a:endParaRPr/>
          </a:p>
          <a:p>
            <a:pPr indent="-342900" lvl="0" marL="457200" rtl="0" algn="l">
              <a:lnSpc>
                <a:spcPct val="115000"/>
              </a:lnSpc>
              <a:spcBef>
                <a:spcPts val="0"/>
              </a:spcBef>
              <a:spcAft>
                <a:spcPts val="0"/>
              </a:spcAft>
              <a:buSzPts val="1800"/>
              <a:buChar char="●"/>
            </a:pPr>
            <a:r>
              <a:rPr lang="ru" u="sng">
                <a:solidFill>
                  <a:schemeClr val="hlink"/>
                </a:solidFill>
                <a:hlinkClick r:id="rId4"/>
              </a:rPr>
              <a:t>Install</a:t>
            </a:r>
            <a:r>
              <a:rPr lang="ru"/>
              <a:t> Git on your computer</a:t>
            </a:r>
            <a:endParaRPr/>
          </a:p>
          <a:p>
            <a:pPr indent="-342900" lvl="0" marL="457200" rtl="0" algn="l">
              <a:lnSpc>
                <a:spcPct val="115000"/>
              </a:lnSpc>
              <a:spcBef>
                <a:spcPts val="0"/>
              </a:spcBef>
              <a:spcAft>
                <a:spcPts val="0"/>
              </a:spcAft>
              <a:buSzPts val="1800"/>
              <a:buChar char="●"/>
            </a:pPr>
            <a:r>
              <a:rPr lang="ru"/>
              <a:t>Create a new account on GitHub</a:t>
            </a:r>
            <a:endParaRPr/>
          </a:p>
          <a:p>
            <a:pPr indent="-342900" lvl="0" marL="457200" rtl="0" algn="l">
              <a:lnSpc>
                <a:spcPct val="115000"/>
              </a:lnSpc>
              <a:spcBef>
                <a:spcPts val="0"/>
              </a:spcBef>
              <a:spcAft>
                <a:spcPts val="0"/>
              </a:spcAft>
              <a:buSzPts val="1800"/>
              <a:buChar char="●"/>
            </a:pPr>
            <a:r>
              <a:rPr lang="ru"/>
              <a:t>Implement and push a Hello World greeting program</a:t>
            </a:r>
            <a:endParaRPr/>
          </a:p>
          <a:p>
            <a:pPr indent="-342900" lvl="0" marL="457200" rtl="0" algn="l">
              <a:lnSpc>
                <a:spcPct val="115000"/>
              </a:lnSpc>
              <a:spcBef>
                <a:spcPts val="0"/>
              </a:spcBef>
              <a:spcAft>
                <a:spcPts val="0"/>
              </a:spcAft>
              <a:buSzPts val="1800"/>
              <a:buChar char="●"/>
            </a:pPr>
            <a:r>
              <a:rPr lang="ru"/>
              <a:t>Create a GitHub issue with successful program execution. Assign it to lector</a:t>
            </a:r>
            <a:endParaRPr/>
          </a:p>
          <a:p>
            <a:pPr indent="-342900" lvl="0" marL="457200" rtl="0" algn="l">
              <a:lnSpc>
                <a:spcPct val="115000"/>
              </a:lnSpc>
              <a:spcBef>
                <a:spcPts val="0"/>
              </a:spcBef>
              <a:spcAft>
                <a:spcPts val="0"/>
              </a:spcAft>
              <a:buSzPts val="1800"/>
              <a:buChar char="●"/>
            </a:pPr>
            <a:r>
              <a:rPr lang="ru"/>
              <a:t>Install SonarLint plugin in your IDEA</a:t>
            </a:r>
            <a:endParaRPr/>
          </a:p>
          <a:p>
            <a:pPr indent="-342900" lvl="0" marL="457200" rtl="0" algn="l">
              <a:lnSpc>
                <a:spcPct val="115000"/>
              </a:lnSpc>
              <a:spcBef>
                <a:spcPts val="0"/>
              </a:spcBef>
              <a:spcAft>
                <a:spcPts val="0"/>
              </a:spcAft>
              <a:buSzPts val="1800"/>
              <a:buChar char="●"/>
            </a:pPr>
            <a:r>
              <a:rPr lang="ru"/>
              <a:t>Grant access to all mentors</a:t>
            </a:r>
            <a:endParaRPr/>
          </a:p>
        </p:txBody>
      </p:sp>
      <p:pic>
        <p:nvPicPr>
          <p:cNvPr id="430" name="Google Shape;430;p35"/>
          <p:cNvPicPr preferRelativeResize="0"/>
          <p:nvPr/>
        </p:nvPicPr>
        <p:blipFill rotWithShape="1">
          <a:blip r:embed="rId5">
            <a:alphaModFix/>
          </a:blip>
          <a:srcRect b="0" l="0" r="0" t="0"/>
          <a:stretch/>
        </p:blipFill>
        <p:spPr>
          <a:xfrm>
            <a:off x="6820375" y="445025"/>
            <a:ext cx="2200774" cy="22007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Questions &amp; Answers</a:t>
            </a:r>
            <a:endParaRPr/>
          </a:p>
        </p:txBody>
      </p:sp>
      <p:sp>
        <p:nvSpPr>
          <p:cNvPr id="436" name="Google Shape;43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437" name="Google Shape;437;p36"/>
          <p:cNvPicPr preferRelativeResize="0"/>
          <p:nvPr/>
        </p:nvPicPr>
        <p:blipFill rotWithShape="1">
          <a:blip r:embed="rId3">
            <a:alphaModFix/>
          </a:blip>
          <a:srcRect b="0" l="0" r="0" t="0"/>
          <a:stretch/>
        </p:blipFill>
        <p:spPr>
          <a:xfrm>
            <a:off x="1714500" y="1248100"/>
            <a:ext cx="5715000" cy="3209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ru"/>
              <a:t>Literature</a:t>
            </a:r>
            <a:endParaRPr/>
          </a:p>
        </p:txBody>
      </p:sp>
      <p:sp>
        <p:nvSpPr>
          <p:cNvPr id="443" name="Google Shape;44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444" name="Google Shape;444;p37"/>
          <p:cNvSpPr txBox="1"/>
          <p:nvPr>
            <p:ph idx="1" type="body"/>
          </p:nvPr>
        </p:nvSpPr>
        <p:spPr>
          <a:xfrm>
            <a:off x="311700" y="1137513"/>
            <a:ext cx="8520600" cy="343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ru" u="sng">
                <a:solidFill>
                  <a:schemeClr val="hlink"/>
                </a:solidFill>
                <a:hlinkClick r:id="rId3"/>
              </a:rPr>
              <a:t>Gamified git tutorial from Stanford </a:t>
            </a:r>
            <a:endParaRPr/>
          </a:p>
          <a:p>
            <a:pPr indent="0" lvl="0" marL="0" rtl="0" algn="l">
              <a:lnSpc>
                <a:spcPct val="115000"/>
              </a:lnSpc>
              <a:spcBef>
                <a:spcPts val="1200"/>
              </a:spcBef>
              <a:spcAft>
                <a:spcPts val="0"/>
              </a:spcAft>
              <a:buSzPts val="1800"/>
              <a:buNone/>
            </a:pPr>
            <a:r>
              <a:rPr lang="ru" u="sng">
                <a:solidFill>
                  <a:schemeClr val="hlink"/>
                </a:solidFill>
                <a:hlinkClick r:id="rId4"/>
              </a:rPr>
              <a:t>Pro Git </a:t>
            </a:r>
            <a:endParaRPr/>
          </a:p>
          <a:p>
            <a:pPr indent="0" lvl="0" marL="0" rtl="0" algn="l">
              <a:lnSpc>
                <a:spcPct val="115000"/>
              </a:lnSpc>
              <a:spcBef>
                <a:spcPts val="1200"/>
              </a:spcBef>
              <a:spcAft>
                <a:spcPts val="0"/>
              </a:spcAft>
              <a:buSzPts val="1800"/>
              <a:buNone/>
            </a:pPr>
            <a:r>
              <a:rPr lang="ru" u="sng">
                <a:solidFill>
                  <a:schemeClr val="hlink"/>
                </a:solidFill>
                <a:hlinkClick r:id="rId5"/>
              </a:rPr>
              <a:t>Git Setup</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8"/>
          <p:cNvSpPr txBox="1"/>
          <p:nvPr>
            <p:ph type="title"/>
          </p:nvPr>
        </p:nvSpPr>
        <p:spPr>
          <a:xfrm>
            <a:off x="490250" y="450150"/>
            <a:ext cx="6367800" cy="4606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ru"/>
              <a:t>Thanks!</a:t>
            </a:r>
            <a:endParaRPr/>
          </a:p>
          <a:p>
            <a:pPr indent="0" lvl="0" marL="0" rtl="0" algn="l">
              <a:lnSpc>
                <a:spcPct val="100000"/>
              </a:lnSpc>
              <a:spcBef>
                <a:spcPts val="0"/>
              </a:spcBef>
              <a:spcAft>
                <a:spcPts val="0"/>
              </a:spcAft>
              <a:buSzPts val="4800"/>
              <a:buNone/>
            </a:pPr>
            <a:r>
              <a:t/>
            </a:r>
            <a:endParaRPr sz="1711"/>
          </a:p>
          <a:p>
            <a:pPr indent="0" lvl="0" marL="0" rtl="0" algn="l">
              <a:lnSpc>
                <a:spcPct val="100000"/>
              </a:lnSpc>
              <a:spcBef>
                <a:spcPts val="0"/>
              </a:spcBef>
              <a:spcAft>
                <a:spcPts val="0"/>
              </a:spcAft>
              <a:buSzPts val="4800"/>
              <a:buNone/>
            </a:pPr>
            <a:r>
              <a:t/>
            </a:r>
            <a:endParaRPr sz="1711">
              <a:solidFill>
                <a:srgbClr val="D9D9D9"/>
              </a:solidFill>
            </a:endParaRPr>
          </a:p>
          <a:p>
            <a:pPr indent="0" lvl="0" marL="0" rtl="0" algn="l">
              <a:lnSpc>
                <a:spcPct val="100000"/>
              </a:lnSpc>
              <a:spcBef>
                <a:spcPts val="0"/>
              </a:spcBef>
              <a:spcAft>
                <a:spcPts val="0"/>
              </a:spcAft>
              <a:buSzPts val="4800"/>
              <a:buNone/>
            </a:pPr>
            <a:r>
              <a:rPr lang="ru" sz="1711">
                <a:solidFill>
                  <a:srgbClr val="D9D9D9"/>
                </a:solidFill>
              </a:rPr>
              <a:t>Find us in Slack:</a:t>
            </a:r>
            <a:endParaRPr sz="1711">
              <a:solidFill>
                <a:srgbClr val="D9D9D9"/>
              </a:solidFill>
            </a:endParaRPr>
          </a:p>
          <a:p>
            <a:pPr indent="0" lvl="0" marL="0" rtl="0" algn="l">
              <a:lnSpc>
                <a:spcPct val="100000"/>
              </a:lnSpc>
              <a:spcBef>
                <a:spcPts val="0"/>
              </a:spcBef>
              <a:spcAft>
                <a:spcPts val="0"/>
              </a:spcAft>
              <a:buSzPts val="4800"/>
              <a:buNone/>
            </a:pPr>
            <a:r>
              <a:rPr lang="ru" sz="1711">
                <a:solidFill>
                  <a:srgbClr val="D9D9D9"/>
                </a:solidFill>
              </a:rPr>
              <a:t>	@</a:t>
            </a:r>
            <a:r>
              <a:rPr lang="ru" sz="1711">
                <a:solidFill>
                  <a:srgbClr val="D9D9D9"/>
                </a:solidFill>
              </a:rPr>
              <a:t>Mykhailo Semitkin</a:t>
            </a:r>
            <a:endParaRPr sz="1711">
              <a:solidFill>
                <a:srgbClr val="D9D9D9"/>
              </a:solidFill>
            </a:endParaRPr>
          </a:p>
          <a:p>
            <a:pPr indent="0" lvl="0" marL="0" rtl="0" algn="l">
              <a:lnSpc>
                <a:spcPct val="100000"/>
              </a:lnSpc>
              <a:spcBef>
                <a:spcPts val="0"/>
              </a:spcBef>
              <a:spcAft>
                <a:spcPts val="0"/>
              </a:spcAft>
              <a:buSzPts val="4800"/>
              <a:buNone/>
            </a:pPr>
            <a:r>
              <a:rPr lang="ru" sz="1711">
                <a:solidFill>
                  <a:srgbClr val="D9D9D9"/>
                </a:solidFill>
              </a:rPr>
              <a:t>	@</a:t>
            </a:r>
            <a:r>
              <a:rPr lang="ru" sz="1711">
                <a:solidFill>
                  <a:srgbClr val="D9D9D9"/>
                </a:solidFill>
              </a:rPr>
              <a:t>Nazar Onishchenko</a:t>
            </a:r>
            <a:endParaRPr sz="1711">
              <a:solidFill>
                <a:srgbClr val="D9D9D9"/>
              </a:solidFill>
            </a:endParaRPr>
          </a:p>
          <a:p>
            <a:pPr indent="0" lvl="0" marL="0" rtl="0" algn="l">
              <a:lnSpc>
                <a:spcPct val="100000"/>
              </a:lnSpc>
              <a:spcBef>
                <a:spcPts val="0"/>
              </a:spcBef>
              <a:spcAft>
                <a:spcPts val="0"/>
              </a:spcAft>
              <a:buSzPts val="4800"/>
              <a:buNone/>
            </a:pPr>
            <a:r>
              <a:rPr lang="ru" sz="1711">
                <a:solidFill>
                  <a:srgbClr val="D9D9D9"/>
                </a:solidFill>
              </a:rPr>
              <a:t>	@</a:t>
            </a:r>
            <a:r>
              <a:rPr lang="ru" sz="1711">
                <a:solidFill>
                  <a:srgbClr val="D9D9D9"/>
                </a:solidFill>
              </a:rPr>
              <a:t>Vadym Myroshnyk</a:t>
            </a:r>
            <a:endParaRPr sz="1711">
              <a:solidFill>
                <a:srgbClr val="D9D9D9"/>
              </a:solidFill>
            </a:endParaRPr>
          </a:p>
          <a:p>
            <a:pPr indent="0" lvl="0" marL="0" rtl="0" algn="l">
              <a:lnSpc>
                <a:spcPct val="100000"/>
              </a:lnSpc>
              <a:spcBef>
                <a:spcPts val="0"/>
              </a:spcBef>
              <a:spcAft>
                <a:spcPts val="0"/>
              </a:spcAft>
              <a:buSzPts val="4800"/>
              <a:buNone/>
            </a:pPr>
            <a:r>
              <a:rPr lang="ru" sz="1711">
                <a:solidFill>
                  <a:srgbClr val="D9D9D9"/>
                </a:solidFill>
              </a:rPr>
              <a:t>	@Vasya Rudas</a:t>
            </a:r>
            <a:endParaRPr sz="1711">
              <a:solidFill>
                <a:srgbClr val="D9D9D9"/>
              </a:solidFill>
            </a:endParaRPr>
          </a:p>
          <a:p>
            <a:pPr indent="457200" lvl="0" marL="0" rtl="0" algn="l">
              <a:lnSpc>
                <a:spcPct val="100000"/>
              </a:lnSpc>
              <a:spcBef>
                <a:spcPts val="0"/>
              </a:spcBef>
              <a:spcAft>
                <a:spcPts val="0"/>
              </a:spcAft>
              <a:buSzPts val="4800"/>
              <a:buNone/>
            </a:pPr>
            <a:r>
              <a:rPr lang="ru" sz="1711">
                <a:solidFill>
                  <a:srgbClr val="D9D9D9"/>
                </a:solidFill>
              </a:rPr>
              <a:t>@Vladyslav Nikolenko</a:t>
            </a:r>
            <a:endParaRPr sz="1711">
              <a:solidFill>
                <a:srgbClr val="D9D9D9"/>
              </a:solidFill>
            </a:endParaRPr>
          </a:p>
          <a:p>
            <a:pPr indent="457200" lvl="0" marL="0" rtl="0" algn="l">
              <a:lnSpc>
                <a:spcPct val="100000"/>
              </a:lnSpc>
              <a:spcBef>
                <a:spcPts val="0"/>
              </a:spcBef>
              <a:spcAft>
                <a:spcPts val="0"/>
              </a:spcAft>
              <a:buSzPts val="4800"/>
              <a:buNone/>
            </a:pPr>
            <a:r>
              <a:rPr lang="ru" sz="1711">
                <a:solidFill>
                  <a:srgbClr val="D9D9D9"/>
                </a:solidFill>
              </a:rPr>
              <a:t>@Yaroslav Brahinets</a:t>
            </a:r>
            <a:endParaRPr sz="1711">
              <a:solidFill>
                <a:srgbClr val="D9D9D9"/>
              </a:solidFill>
            </a:endParaRPr>
          </a:p>
          <a:p>
            <a:pPr indent="0" lvl="0" marL="0" rtl="0" algn="l">
              <a:lnSpc>
                <a:spcPct val="100000"/>
              </a:lnSpc>
              <a:spcBef>
                <a:spcPts val="0"/>
              </a:spcBef>
              <a:spcAft>
                <a:spcPts val="0"/>
              </a:spcAft>
              <a:buSzPts val="4800"/>
              <a:buNone/>
            </a:pPr>
            <a:r>
              <a:t/>
            </a:r>
            <a:endParaRPr sz="1711">
              <a:solidFill>
                <a:srgbClr val="D9D9D9"/>
              </a:solidFill>
            </a:endParaRPr>
          </a:p>
          <a:p>
            <a:pPr indent="0" lvl="0" marL="0" rtl="0" algn="l">
              <a:lnSpc>
                <a:spcPct val="100000"/>
              </a:lnSpc>
              <a:spcBef>
                <a:spcPts val="0"/>
              </a:spcBef>
              <a:spcAft>
                <a:spcPts val="0"/>
              </a:spcAft>
              <a:buSzPts val="4800"/>
              <a:buNone/>
            </a:pPr>
            <a:r>
              <a:t/>
            </a:r>
            <a:endParaRPr sz="1711">
              <a:solidFill>
                <a:srgbClr val="D9D9D9"/>
              </a:solidFill>
            </a:endParaRPr>
          </a:p>
        </p:txBody>
      </p:sp>
      <p:sp>
        <p:nvSpPr>
          <p:cNvPr id="450" name="Google Shape;45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ru"/>
              <a:t>‹#›</a:t>
            </a:fld>
            <a:endParaRPr/>
          </a:p>
        </p:txBody>
      </p:sp>
      <p:grpSp>
        <p:nvGrpSpPr>
          <p:cNvPr id="451" name="Google Shape;451;p38"/>
          <p:cNvGrpSpPr/>
          <p:nvPr/>
        </p:nvGrpSpPr>
        <p:grpSpPr>
          <a:xfrm>
            <a:off x="-25800" y="1916325"/>
            <a:ext cx="4970030" cy="1450"/>
            <a:chOff x="-25800" y="1916325"/>
            <a:chExt cx="4970030" cy="1450"/>
          </a:xfrm>
        </p:grpSpPr>
        <p:cxnSp>
          <p:nvCxnSpPr>
            <p:cNvPr id="452" name="Google Shape;452;p38"/>
            <p:cNvCxnSpPr/>
            <p:nvPr/>
          </p:nvCxnSpPr>
          <p:spPr>
            <a:xfrm>
              <a:off x="-25800" y="1916325"/>
              <a:ext cx="1907100" cy="0"/>
            </a:xfrm>
            <a:prstGeom prst="straightConnector1">
              <a:avLst/>
            </a:prstGeom>
            <a:noFill/>
            <a:ln cap="flat" cmpd="sng" w="76200">
              <a:solidFill>
                <a:schemeClr val="dk1"/>
              </a:solidFill>
              <a:prstDash val="solid"/>
              <a:round/>
              <a:headEnd len="sm" w="sm" type="none"/>
              <a:tailEnd len="sm" w="sm" type="none"/>
            </a:ln>
          </p:spPr>
        </p:cxnSp>
        <p:cxnSp>
          <p:nvCxnSpPr>
            <p:cNvPr id="453" name="Google Shape;453;p38"/>
            <p:cNvCxnSpPr/>
            <p:nvPr/>
          </p:nvCxnSpPr>
          <p:spPr>
            <a:xfrm>
              <a:off x="1881300" y="1917775"/>
              <a:ext cx="768300" cy="0"/>
            </a:xfrm>
            <a:prstGeom prst="straightConnector1">
              <a:avLst/>
            </a:prstGeom>
            <a:noFill/>
            <a:ln cap="flat" cmpd="sng" w="76200">
              <a:solidFill>
                <a:schemeClr val="accent5"/>
              </a:solidFill>
              <a:prstDash val="solid"/>
              <a:round/>
              <a:headEnd len="sm" w="sm" type="none"/>
              <a:tailEnd len="sm" w="sm" type="none"/>
            </a:ln>
          </p:spPr>
        </p:cxnSp>
        <p:cxnSp>
          <p:nvCxnSpPr>
            <p:cNvPr id="454" name="Google Shape;454;p38"/>
            <p:cNvCxnSpPr/>
            <p:nvPr/>
          </p:nvCxnSpPr>
          <p:spPr>
            <a:xfrm>
              <a:off x="2643300" y="1917775"/>
              <a:ext cx="768300" cy="0"/>
            </a:xfrm>
            <a:prstGeom prst="straightConnector1">
              <a:avLst/>
            </a:prstGeom>
            <a:noFill/>
            <a:ln cap="flat" cmpd="sng" w="76200">
              <a:solidFill>
                <a:srgbClr val="4A86E8"/>
              </a:solidFill>
              <a:prstDash val="solid"/>
              <a:round/>
              <a:headEnd len="sm" w="sm" type="none"/>
              <a:tailEnd len="sm" w="sm" type="none"/>
            </a:ln>
          </p:spPr>
        </p:cxnSp>
        <p:cxnSp>
          <p:nvCxnSpPr>
            <p:cNvPr id="455" name="Google Shape;455;p38"/>
            <p:cNvCxnSpPr/>
            <p:nvPr/>
          </p:nvCxnSpPr>
          <p:spPr>
            <a:xfrm>
              <a:off x="3405300" y="1917775"/>
              <a:ext cx="768300" cy="0"/>
            </a:xfrm>
            <a:prstGeom prst="straightConnector1">
              <a:avLst/>
            </a:prstGeom>
            <a:noFill/>
            <a:ln cap="flat" cmpd="sng" w="76200">
              <a:solidFill>
                <a:schemeClr val="accent4"/>
              </a:solidFill>
              <a:prstDash val="solid"/>
              <a:round/>
              <a:headEnd len="sm" w="sm" type="none"/>
              <a:tailEnd len="sm" w="sm" type="none"/>
            </a:ln>
          </p:spPr>
        </p:cxnSp>
        <p:cxnSp>
          <p:nvCxnSpPr>
            <p:cNvPr id="456" name="Google Shape;456;p38"/>
            <p:cNvCxnSpPr/>
            <p:nvPr/>
          </p:nvCxnSpPr>
          <p:spPr>
            <a:xfrm>
              <a:off x="4175930" y="1917775"/>
              <a:ext cx="768300" cy="0"/>
            </a:xfrm>
            <a:prstGeom prst="straightConnector1">
              <a:avLst/>
            </a:prstGeom>
            <a:noFill/>
            <a:ln cap="flat" cmpd="sng" w="76200">
              <a:solidFill>
                <a:srgbClr val="FF0000"/>
              </a:solidFill>
              <a:prstDash val="solid"/>
              <a:round/>
              <a:headEnd len="sm" w="sm" type="none"/>
              <a:tailEnd len="sm" w="sm" type="non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None/>
            </a:pPr>
            <a:r>
              <a:rPr lang="ru"/>
              <a:t>Vladyslav Nikolenko</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ct val="111111"/>
              <a:buNone/>
            </a:pPr>
            <a:r>
              <a:t/>
            </a:r>
            <a:endParaRPr/>
          </a:p>
        </p:txBody>
      </p:sp>
      <p:sp>
        <p:nvSpPr>
          <p:cNvPr id="89" name="Google Shape;8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90" name="Google Shape;90;p5"/>
          <p:cNvPicPr preferRelativeResize="0"/>
          <p:nvPr/>
        </p:nvPicPr>
        <p:blipFill>
          <a:blip r:embed="rId3">
            <a:alphaModFix/>
          </a:blip>
          <a:stretch>
            <a:fillRect/>
          </a:stretch>
        </p:blipFill>
        <p:spPr>
          <a:xfrm>
            <a:off x="491663" y="1017825"/>
            <a:ext cx="3752318" cy="3820976"/>
          </a:xfrm>
          <a:prstGeom prst="rect">
            <a:avLst/>
          </a:prstGeom>
          <a:noFill/>
          <a:ln>
            <a:noFill/>
          </a:ln>
        </p:spPr>
      </p:pic>
      <p:sp>
        <p:nvSpPr>
          <p:cNvPr id="91" name="Google Shape;91;p5"/>
          <p:cNvSpPr txBox="1"/>
          <p:nvPr/>
        </p:nvSpPr>
        <p:spPr>
          <a:xfrm>
            <a:off x="4428938" y="1017725"/>
            <a:ext cx="4223400" cy="38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600">
                <a:solidFill>
                  <a:schemeClr val="lt2"/>
                </a:solidFill>
              </a:rPr>
              <a:t>GeekHub 9 graduate</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GeekHub 11-13 mentor</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3 years of working experience in Java</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I'm a huge fan of retro games. Sonic is better than Mario IMHO</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My favorite anime is "Grimgar of Fantasy and Ash." I have 19 light novels (plus 2 side stories) in English</a:t>
            </a:r>
            <a:endParaRPr sz="16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8a985b8d7e_0_96"/>
          <p:cNvSpPr txBox="1"/>
          <p:nvPr/>
        </p:nvSpPr>
        <p:spPr>
          <a:xfrm>
            <a:off x="311699" y="1017775"/>
            <a:ext cx="4403400" cy="38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600">
                <a:solidFill>
                  <a:schemeClr val="lt2"/>
                </a:solidFill>
              </a:rPr>
              <a:t>GeekHub X graduate</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First time on GeekHub as a mentor</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Java dev</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Student</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Mountainbiker</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p:txBody>
      </p:sp>
      <p:sp>
        <p:nvSpPr>
          <p:cNvPr id="97" name="Google Shape;97;g28a985b8d7e_0_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None/>
            </a:pPr>
            <a:r>
              <a:rPr lang="ru"/>
              <a:t>Misha Semitkin</a:t>
            </a:r>
            <a:endParaRPr/>
          </a:p>
        </p:txBody>
      </p:sp>
      <p:sp>
        <p:nvSpPr>
          <p:cNvPr id="98" name="Google Shape;98;g28a985b8d7e_0_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99" name="Google Shape;99;g28a985b8d7e_0_96"/>
          <p:cNvPicPr preferRelativeResize="0"/>
          <p:nvPr/>
        </p:nvPicPr>
        <p:blipFill rotWithShape="1">
          <a:blip r:embed="rId3">
            <a:alphaModFix/>
          </a:blip>
          <a:srcRect b="0" l="0" r="0" t="13103"/>
          <a:stretch/>
        </p:blipFill>
        <p:spPr>
          <a:xfrm>
            <a:off x="4840075" y="337009"/>
            <a:ext cx="3857626" cy="44694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8a985b8d7e_0_89"/>
          <p:cNvSpPr txBox="1"/>
          <p:nvPr/>
        </p:nvSpPr>
        <p:spPr>
          <a:xfrm>
            <a:off x="311699" y="1017775"/>
            <a:ext cx="4403400" cy="38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600">
                <a:solidFill>
                  <a:schemeClr val="lt2"/>
                </a:solidFill>
              </a:rPr>
              <a:t>GeekHub 9 graduate</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First time on GeekHub as a mentor</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Work 3+ years in SPD Technology</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Ping Pong, Gym, Gaming</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Kotlin, Java</a:t>
            </a:r>
            <a:endParaRPr sz="1600">
              <a:solidFill>
                <a:schemeClr val="lt2"/>
              </a:solidFill>
            </a:endParaRPr>
          </a:p>
        </p:txBody>
      </p:sp>
      <p:sp>
        <p:nvSpPr>
          <p:cNvPr id="105" name="Google Shape;105;g28a985b8d7e_0_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Nazar Onishchenko</a:t>
            </a:r>
            <a:endParaRPr/>
          </a:p>
        </p:txBody>
      </p:sp>
      <p:sp>
        <p:nvSpPr>
          <p:cNvPr id="106" name="Google Shape;106;g28a985b8d7e_0_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107" name="Google Shape;107;g28a985b8d7e_0_89"/>
          <p:cNvPicPr preferRelativeResize="0"/>
          <p:nvPr/>
        </p:nvPicPr>
        <p:blipFill rotWithShape="1">
          <a:blip r:embed="rId3">
            <a:alphaModFix/>
          </a:blip>
          <a:srcRect b="0" l="0" r="0" t="9198"/>
          <a:stretch/>
        </p:blipFill>
        <p:spPr>
          <a:xfrm>
            <a:off x="4840063" y="236513"/>
            <a:ext cx="3857626" cy="4670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8a985b8d7e_0_75"/>
          <p:cNvSpPr txBox="1"/>
          <p:nvPr/>
        </p:nvSpPr>
        <p:spPr>
          <a:xfrm>
            <a:off x="311699" y="1017775"/>
            <a:ext cx="4403400" cy="38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600">
                <a:solidFill>
                  <a:schemeClr val="lt2"/>
                </a:solidFill>
              </a:rPr>
              <a:t>Work 3+ years in SPD Technology</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Tourism, mountains, active lifestyle</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a:p>
            <a:pPr indent="0" lvl="0" marL="0" rtl="0" algn="l">
              <a:lnSpc>
                <a:spcPct val="115000"/>
              </a:lnSpc>
              <a:spcBef>
                <a:spcPts val="0"/>
              </a:spcBef>
              <a:spcAft>
                <a:spcPts val="0"/>
              </a:spcAft>
              <a:buNone/>
            </a:pPr>
            <a:r>
              <a:rPr lang="ru" sz="1600">
                <a:solidFill>
                  <a:schemeClr val="lt2"/>
                </a:solidFill>
              </a:rPr>
              <a:t>Java, JS</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a:p>
            <a:pPr indent="0" lvl="0" marL="0" rtl="0" algn="l">
              <a:lnSpc>
                <a:spcPct val="115000"/>
              </a:lnSpc>
              <a:spcBef>
                <a:spcPts val="0"/>
              </a:spcBef>
              <a:spcAft>
                <a:spcPts val="0"/>
              </a:spcAft>
              <a:buNone/>
            </a:pPr>
            <a:r>
              <a:t/>
            </a:r>
            <a:endParaRPr sz="1600">
              <a:solidFill>
                <a:schemeClr val="lt2"/>
              </a:solidFill>
            </a:endParaRPr>
          </a:p>
        </p:txBody>
      </p:sp>
      <p:sp>
        <p:nvSpPr>
          <p:cNvPr id="113" name="Google Shape;113;g28a985b8d7e_0_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u"/>
              <a:t>Vadym Myroshnyk</a:t>
            </a:r>
            <a:endParaRPr/>
          </a:p>
        </p:txBody>
      </p:sp>
      <p:sp>
        <p:nvSpPr>
          <p:cNvPr id="114" name="Google Shape;114;g28a985b8d7e_0_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pic>
        <p:nvPicPr>
          <p:cNvPr id="115" name="Google Shape;115;g28a985b8d7e_0_75"/>
          <p:cNvPicPr preferRelativeResize="0"/>
          <p:nvPr/>
        </p:nvPicPr>
        <p:blipFill>
          <a:blip r:embed="rId3">
            <a:alphaModFix/>
          </a:blip>
          <a:stretch>
            <a:fillRect/>
          </a:stretch>
        </p:blipFill>
        <p:spPr>
          <a:xfrm>
            <a:off x="5003313" y="217650"/>
            <a:ext cx="3531149" cy="47081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8a985b8d7e_0_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ru" sz="2420"/>
              <a:t>Yarosláv Brahinets</a:t>
            </a:r>
            <a:endParaRPr sz="2420"/>
          </a:p>
        </p:txBody>
      </p:sp>
      <p:sp>
        <p:nvSpPr>
          <p:cNvPr id="121" name="Google Shape;121;g28a985b8d7e_0_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ru"/>
              <a:t>‹#›</a:t>
            </a:fld>
            <a:endParaRPr/>
          </a:p>
        </p:txBody>
      </p:sp>
      <p:sp>
        <p:nvSpPr>
          <p:cNvPr id="122" name="Google Shape;122;g28a985b8d7e_0_50"/>
          <p:cNvSpPr txBox="1"/>
          <p:nvPr/>
        </p:nvSpPr>
        <p:spPr>
          <a:xfrm>
            <a:off x="4428938" y="1017725"/>
            <a:ext cx="4223400" cy="38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800">
                <a:solidFill>
                  <a:schemeClr val="lt2"/>
                </a:solidFill>
              </a:rPr>
              <a:t>GeekHub 3 graduate</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Mentoring at GeekHub 7th season in a row</a:t>
            </a:r>
            <a:endParaRPr sz="1800">
              <a:solidFill>
                <a:schemeClr val="lt2"/>
              </a:solidFill>
            </a:endParaRPr>
          </a:p>
          <a:p>
            <a:pPr indent="0" lvl="0" marL="0" rtl="0" algn="l">
              <a:lnSpc>
                <a:spcPct val="115000"/>
              </a:lnSpc>
              <a:spcBef>
                <a:spcPts val="0"/>
              </a:spcBef>
              <a:spcAft>
                <a:spcPts val="0"/>
              </a:spcAft>
              <a:buNone/>
            </a:pPr>
            <a:r>
              <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Lifelong learner and security enthusiast</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Nerdish alumni of Java for Web. </a:t>
            </a:r>
            <a:endParaRPr sz="1800">
              <a:solidFill>
                <a:schemeClr val="lt2"/>
              </a:solidFill>
            </a:endParaRPr>
          </a:p>
          <a:p>
            <a:pPr indent="0" lvl="0" marL="0" rtl="0" algn="l">
              <a:lnSpc>
                <a:spcPct val="115000"/>
              </a:lnSpc>
              <a:spcBef>
                <a:spcPts val="0"/>
              </a:spcBef>
              <a:spcAft>
                <a:spcPts val="0"/>
              </a:spcAft>
              <a:buNone/>
            </a:pPr>
            <a:r>
              <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Passionated runner. Find me on </a:t>
            </a:r>
            <a:r>
              <a:rPr lang="ru" sz="1800" u="sng">
                <a:solidFill>
                  <a:schemeClr val="hlink"/>
                </a:solidFill>
                <a:hlinkClick r:id="rId3"/>
              </a:rPr>
              <a:t>Strava</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Coding with enjoy since 2014</a:t>
            </a:r>
            <a:endParaRPr sz="1800">
              <a:solidFill>
                <a:schemeClr val="lt2"/>
              </a:solidFill>
            </a:endParaRPr>
          </a:p>
          <a:p>
            <a:pPr indent="0" lvl="0" marL="0" rtl="0" algn="l">
              <a:lnSpc>
                <a:spcPct val="115000"/>
              </a:lnSpc>
              <a:spcBef>
                <a:spcPts val="0"/>
              </a:spcBef>
              <a:spcAft>
                <a:spcPts val="0"/>
              </a:spcAft>
              <a:buNone/>
            </a:pPr>
            <a:r>
              <a:rPr lang="ru" sz="1800">
                <a:solidFill>
                  <a:schemeClr val="lt2"/>
                </a:solidFill>
              </a:rPr>
              <a:t>Engineering Manager at </a:t>
            </a:r>
            <a:r>
              <a:rPr lang="ru" sz="1800" u="sng">
                <a:solidFill>
                  <a:schemeClr val="hlink"/>
                </a:solidFill>
                <a:hlinkClick r:id="rId4"/>
              </a:rPr>
              <a:t>SPD Technology</a:t>
            </a:r>
            <a:endParaRPr sz="1800">
              <a:solidFill>
                <a:schemeClr val="lt2"/>
              </a:solidFill>
            </a:endParaRPr>
          </a:p>
        </p:txBody>
      </p:sp>
      <p:pic>
        <p:nvPicPr>
          <p:cNvPr id="123" name="Google Shape;123;g28a985b8d7e_0_50"/>
          <p:cNvPicPr preferRelativeResize="0"/>
          <p:nvPr/>
        </p:nvPicPr>
        <p:blipFill>
          <a:blip r:embed="rId5">
            <a:alphaModFix/>
          </a:blip>
          <a:stretch>
            <a:fillRect/>
          </a:stretch>
        </p:blipFill>
        <p:spPr>
          <a:xfrm>
            <a:off x="463462" y="1105563"/>
            <a:ext cx="3808728" cy="3645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